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1" r:id="rId2"/>
    <p:sldId id="285" r:id="rId3"/>
    <p:sldId id="256" r:id="rId4"/>
    <p:sldId id="267" r:id="rId5"/>
    <p:sldId id="268" r:id="rId6"/>
    <p:sldId id="265" r:id="rId7"/>
    <p:sldId id="269" r:id="rId8"/>
    <p:sldId id="270" r:id="rId9"/>
    <p:sldId id="266" r:id="rId10"/>
    <p:sldId id="273" r:id="rId11"/>
    <p:sldId id="271" r:id="rId12"/>
    <p:sldId id="283" r:id="rId13"/>
    <p:sldId id="277" r:id="rId14"/>
    <p:sldId id="276" r:id="rId15"/>
    <p:sldId id="284" r:id="rId16"/>
    <p:sldId id="278" r:id="rId17"/>
    <p:sldId id="274" r:id="rId18"/>
    <p:sldId id="275" r:id="rId19"/>
    <p:sldId id="279" r:id="rId20"/>
    <p:sldId id="280" r:id="rId21"/>
    <p:sldId id="288" r:id="rId22"/>
    <p:sldId id="282" r:id="rId23"/>
  </p:sldIdLst>
  <p:sldSz cx="9144000" cy="6858000" type="screen4x3"/>
  <p:notesSz cx="7315200" cy="96012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5" d="100"/>
          <a:sy n="115" d="100"/>
        </p:scale>
        <p:origin x="139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1727"/>
          </a:xfrm>
          <a:prstGeom prst="rect">
            <a:avLst/>
          </a:prstGeom>
        </p:spPr>
        <p:txBody>
          <a:bodyPr vert="horz" lIns="99068" tIns="49534" rIns="99068" bIns="49534" rtlCol="0"/>
          <a:lstStyle>
            <a:lvl1pPr algn="l">
              <a:defRPr sz="13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7"/>
          </a:xfrm>
          <a:prstGeom prst="rect">
            <a:avLst/>
          </a:prstGeom>
        </p:spPr>
        <p:txBody>
          <a:bodyPr vert="horz" lIns="99068" tIns="49534" rIns="99068" bIns="49534" rtlCol="0"/>
          <a:lstStyle>
            <a:lvl1pPr algn="r">
              <a:defRPr sz="1300"/>
            </a:lvl1pPr>
          </a:lstStyle>
          <a:p>
            <a:fld id="{9FFEA434-C5C4-45AB-BEDE-40301C428AB3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8" tIns="49534" rIns="99068" bIns="49534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9068" tIns="49534" rIns="99068" bIns="49534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1726"/>
          </a:xfrm>
          <a:prstGeom prst="rect">
            <a:avLst/>
          </a:prstGeom>
        </p:spPr>
        <p:txBody>
          <a:bodyPr vert="horz" lIns="99068" tIns="49534" rIns="99068" bIns="49534" rtlCol="0" anchor="b"/>
          <a:lstStyle>
            <a:lvl1pPr algn="l">
              <a:defRPr sz="13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9068" tIns="49534" rIns="99068" bIns="49534" rtlCol="0" anchor="b"/>
          <a:lstStyle>
            <a:lvl1pPr algn="r">
              <a:defRPr sz="1300"/>
            </a:lvl1pPr>
          </a:lstStyle>
          <a:p>
            <a:fld id="{125AED16-3C40-49AE-8446-B1F0C2F93CB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945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AED16-3C40-49AE-8446-B1F0C2F93CB0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4166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373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461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468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018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109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816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5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247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2511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638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412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87D28-C254-4024-9F73-AD544183CD1B}" type="datetimeFigureOut">
              <a:rPr lang="es-CL" smtClean="0"/>
              <a:t>16-09-2020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A20D4-E4D2-4166-A999-5CDAEF884327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1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28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24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microsoft.com/office/2007/relationships/hdphoto" Target="../media/hdphoto5.wdp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.mp4"/><Relationship Id="rId7" Type="http://schemas.openxmlformats.org/officeDocument/2006/relationships/image" Target="../media/image4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hyperlink" Target="https://bicis.herokuapp.com/" TargetMode="External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microsoft.com/office/2007/relationships/hdphoto" Target="../media/hdphoto6.wdp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.jpe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1.png"/><Relationship Id="rId5" Type="http://schemas.openxmlformats.org/officeDocument/2006/relationships/image" Target="../media/image6.jpe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jpe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4.jpeg"/><Relationship Id="rId3" Type="http://schemas.openxmlformats.org/officeDocument/2006/relationships/image" Target="../media/image7.jpeg"/><Relationship Id="rId7" Type="http://schemas.microsoft.com/office/2007/relationships/hdphoto" Target="../media/hdphoto3.wdp"/><Relationship Id="rId12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1.png"/><Relationship Id="rId5" Type="http://schemas.openxmlformats.org/officeDocument/2006/relationships/image" Target="../media/image8.jpeg"/><Relationship Id="rId15" Type="http://schemas.openxmlformats.org/officeDocument/2006/relationships/image" Target="../media/image10.png"/><Relationship Id="rId10" Type="http://schemas.openxmlformats.org/officeDocument/2006/relationships/image" Target="../media/image18.png"/><Relationship Id="rId4" Type="http://schemas.openxmlformats.org/officeDocument/2006/relationships/image" Target="../media/image20.jpeg"/><Relationship Id="rId9" Type="http://schemas.openxmlformats.org/officeDocument/2006/relationships/image" Target="../media/image17.png"/><Relationship Id="rId1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4.wdp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image" Target="../media/image2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093916-9741-4B3C-B9BB-416D5DC722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7E1B0-30E2-478C-933A-FF7BF711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dirty="0" err="1"/>
              <a:t>Proyectos</a:t>
            </a:r>
            <a:r>
              <a:rPr lang="en-US" sz="4200" dirty="0"/>
              <a:t> y </a:t>
            </a:r>
            <a:r>
              <a:rPr lang="en-US" sz="4200" dirty="0" err="1"/>
              <a:t>Productos</a:t>
            </a:r>
            <a:r>
              <a:rPr lang="en-US" sz="4200" dirty="0"/>
              <a:t> de </a:t>
            </a:r>
            <a:r>
              <a:rPr lang="en-US" sz="4200" dirty="0" err="1"/>
              <a:t>Datos</a:t>
            </a:r>
            <a:endParaRPr lang="en-US" sz="42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Nuestros Clientes Universidad Del Desarrollo">
            <a:extLst>
              <a:ext uri="{FF2B5EF4-FFF2-40B4-BE49-F238E27FC236}">
                <a16:creationId xmlns:a16="http://schemas.microsoft.com/office/drawing/2014/main" id="{1A3E86C3-A5A4-4F8B-A589-9AB31459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77" y="83464"/>
            <a:ext cx="2496139" cy="143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6C1A6247-6125-406D-9224-5BB027FD6458}"/>
              </a:ext>
            </a:extLst>
          </p:cNvPr>
          <p:cNvSpPr txBox="1">
            <a:spLocks/>
          </p:cNvSpPr>
          <p:nvPr/>
        </p:nvSpPr>
        <p:spPr>
          <a:xfrm>
            <a:off x="251520" y="4991070"/>
            <a:ext cx="7004404" cy="1309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2800" dirty="0" err="1"/>
              <a:t>Profesor</a:t>
            </a:r>
            <a:r>
              <a:rPr lang="en-US" sz="2800" dirty="0"/>
              <a:t> : Alonso </a:t>
            </a:r>
            <a:r>
              <a:rPr lang="en-US" sz="2800" dirty="0" err="1"/>
              <a:t>Astroza</a:t>
            </a:r>
            <a:endParaRPr lang="en-US" sz="2800" dirty="0"/>
          </a:p>
          <a:p>
            <a:pPr algn="l">
              <a:lnSpc>
                <a:spcPct val="90000"/>
              </a:lnSpc>
            </a:pPr>
            <a:r>
              <a:rPr lang="en-US" sz="2800" dirty="0" err="1"/>
              <a:t>Alumnos</a:t>
            </a:r>
            <a:r>
              <a:rPr lang="en-US" sz="2800" dirty="0"/>
              <a:t> : Roy Barrera – José Pérez</a:t>
            </a:r>
          </a:p>
          <a:p>
            <a:pPr algn="l">
              <a:lnSpc>
                <a:spcPct val="90000"/>
              </a:lnSpc>
            </a:pPr>
            <a:r>
              <a:rPr lang="en-US" sz="2800" dirty="0" err="1"/>
              <a:t>Septiembre</a:t>
            </a:r>
            <a:r>
              <a:rPr lang="en-US" sz="28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621084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odule caméra infrarouge pour Raspberry Pi et Nvidia Jetson Nano">
            <a:extLst>
              <a:ext uri="{FF2B5EF4-FFF2-40B4-BE49-F238E27FC236}">
                <a16:creationId xmlns:a16="http://schemas.microsoft.com/office/drawing/2014/main" id="{B50C71EF-2067-4135-9C5E-9598F6282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7" b="94643" l="5143" r="100000">
                        <a14:foregroundMark x1="42286" y1="893" x2="99714" y2="44643"/>
                        <a14:foregroundMark x1="36286" y1="0" x2="42000" y2="446"/>
                        <a14:foregroundMark x1="32571" y1="0" x2="13714" y2="12946"/>
                        <a14:foregroundMark x1="13714" y1="13393" x2="2571" y2="42857"/>
                        <a14:foregroundMark x1="2286" y1="42857" x2="0" y2="63839"/>
                        <a14:foregroundMark x1="0" y1="83036" x2="286" y2="87500"/>
                        <a14:foregroundMark x1="571" y1="87946" x2="6571" y2="99107"/>
                        <a14:foregroundMark x1="6857" y1="99554" x2="6857" y2="99554"/>
                        <a14:foregroundMark x1="91429" y1="81250" x2="70286" y2="99554"/>
                        <a14:foregroundMark x1="91714" y1="81250" x2="98286" y2="71875"/>
                        <a14:foregroundMark x1="99714" y1="67857" x2="98286" y2="71429"/>
                        <a14:foregroundMark x1="99714" y1="44643" x2="99714" y2="44643"/>
                        <a14:foregroundMark x1="75429" y1="94196" x2="9429" y2="97321"/>
                        <a14:foregroundMark x1="9429" y1="97321" x2="5143" y2="85714"/>
                        <a14:foregroundMark x1="5143" y1="85714" x2="5143" y2="43304"/>
                        <a14:foregroundMark x1="5143" y1="43304" x2="7714" y2="33482"/>
                        <a14:foregroundMark x1="54571" y1="92411" x2="12286" y2="96875"/>
                        <a14:foregroundMark x1="12286" y1="96875" x2="4000" y2="90625"/>
                        <a14:foregroundMark x1="4000" y1="90625" x2="1429" y2="76339"/>
                        <a14:foregroundMark x1="1429" y1="76339" x2="7714" y2="63839"/>
                        <a14:foregroundMark x1="7714" y1="63839" x2="31143" y2="58036"/>
                        <a14:foregroundMark x1="31143" y1="58036" x2="47143" y2="58036"/>
                        <a14:foregroundMark x1="47143" y1="58036" x2="55714" y2="62054"/>
                        <a14:foregroundMark x1="55714" y1="62054" x2="56000" y2="79464"/>
                        <a14:foregroundMark x1="56000" y1="79464" x2="51143" y2="92411"/>
                        <a14:foregroundMark x1="51143" y1="92411" x2="47143" y2="94643"/>
                        <a14:foregroundMark x1="51429" y1="80357" x2="41429" y2="74554"/>
                        <a14:foregroundMark x1="41429" y1="74554" x2="38286" y2="61161"/>
                        <a14:foregroundMark x1="38286" y1="61161" x2="47143" y2="61607"/>
                        <a14:foregroundMark x1="47143" y1="61607" x2="46571" y2="75000"/>
                        <a14:foregroundMark x1="46571" y1="75000" x2="39714" y2="65625"/>
                        <a14:foregroundMark x1="39714" y1="65625" x2="39714" y2="63839"/>
                        <a14:foregroundMark x1="52286" y1="12946" x2="45143" y2="4018"/>
                        <a14:foregroundMark x1="45143" y1="4018" x2="36286" y2="893"/>
                        <a14:foregroundMark x1="36286" y1="893" x2="39429" y2="13393"/>
                        <a14:foregroundMark x1="39429" y1="13393" x2="45714" y2="5357"/>
                        <a14:foregroundMark x1="34000" y1="65625" x2="24857" y2="51786"/>
                        <a14:foregroundMark x1="24857" y1="51786" x2="16571" y2="56696"/>
                        <a14:foregroundMark x1="16571" y1="56696" x2="19714" y2="69643"/>
                        <a14:foregroundMark x1="19714" y1="69643" x2="29143" y2="72321"/>
                        <a14:foregroundMark x1="29143" y1="72321" x2="35429" y2="66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2732" y="490535"/>
            <a:ext cx="561662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USA SIM Card">
            <a:extLst>
              <a:ext uri="{FF2B5EF4-FFF2-40B4-BE49-F238E27FC236}">
                <a16:creationId xmlns:a16="http://schemas.microsoft.com/office/drawing/2014/main" id="{24010CB9-20AE-4F51-A360-AAF7C4572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5868144" y="125281"/>
            <a:ext cx="1717455" cy="17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DC0AEB3-1B60-43C5-A296-A2EC6EBBF5E7}"/>
              </a:ext>
            </a:extLst>
          </p:cNvPr>
          <p:cNvSpPr/>
          <p:nvPr/>
        </p:nvSpPr>
        <p:spPr>
          <a:xfrm>
            <a:off x="3331715" y="2165901"/>
            <a:ext cx="1414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1. Capturar,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944AC19-F320-4DE3-B3A4-BF50597171C8}"/>
              </a:ext>
            </a:extLst>
          </p:cNvPr>
          <p:cNvSpPr/>
          <p:nvPr/>
        </p:nvSpPr>
        <p:spPr>
          <a:xfrm>
            <a:off x="6051127" y="3721603"/>
            <a:ext cx="1665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2. Reconocer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85A685E-D001-40AD-858F-6BAEBDE8C881}"/>
              </a:ext>
            </a:extLst>
          </p:cNvPr>
          <p:cNvSpPr/>
          <p:nvPr/>
        </p:nvSpPr>
        <p:spPr>
          <a:xfrm>
            <a:off x="7407993" y="1437411"/>
            <a:ext cx="1407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 3. Transmitir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C7A3A16F-29BE-4A10-A9EB-729216FB3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0729" y="3587531"/>
            <a:ext cx="2424755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Bocadillo nube: nube 30">
            <a:extLst>
              <a:ext uri="{FF2B5EF4-FFF2-40B4-BE49-F238E27FC236}">
                <a16:creationId xmlns:a16="http://schemas.microsoft.com/office/drawing/2014/main" id="{2EDF1960-48C6-4F74-A8C8-B226CD18BD2A}"/>
              </a:ext>
            </a:extLst>
          </p:cNvPr>
          <p:cNvSpPr/>
          <p:nvPr/>
        </p:nvSpPr>
        <p:spPr>
          <a:xfrm rot="1318473">
            <a:off x="123057" y="1387205"/>
            <a:ext cx="2695673" cy="2188090"/>
          </a:xfrm>
          <a:prstGeom prst="cloudCallout">
            <a:avLst>
              <a:gd name="adj1" fmla="val 8680"/>
              <a:gd name="adj2" fmla="val 7364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2" name="Imagen 31" descr="Imagen que contiene camioneta, coche, pastel, vehículo militar&#10;&#10;Descripción generada automáticamente">
            <a:extLst>
              <a:ext uri="{FF2B5EF4-FFF2-40B4-BE49-F238E27FC236}">
                <a16:creationId xmlns:a16="http://schemas.microsoft.com/office/drawing/2014/main" id="{37FDF5D2-D4E7-4E1F-BD69-71EC549DBE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972" y="1600132"/>
            <a:ext cx="1856023" cy="18257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B3C0ED1C-5A7B-471E-9E5F-50A5CEF708A7}"/>
              </a:ext>
            </a:extLst>
          </p:cNvPr>
          <p:cNvSpPr/>
          <p:nvPr/>
        </p:nvSpPr>
        <p:spPr>
          <a:xfrm>
            <a:off x="146080" y="1842736"/>
            <a:ext cx="27638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/>
              <a:t>¿ </a:t>
            </a:r>
            <a:r>
              <a:rPr lang="es-CL" b="1" dirty="0"/>
              <a:t>                              </a:t>
            </a:r>
            <a:r>
              <a:rPr lang="es-CL" sz="6000" b="1" dirty="0"/>
              <a:t>?</a:t>
            </a:r>
            <a:endParaRPr lang="es-CL" sz="6000" dirty="0"/>
          </a:p>
        </p:txBody>
      </p:sp>
      <p:sp>
        <p:nvSpPr>
          <p:cNvPr id="22" name="42 Llamada ovalada">
            <a:extLst>
              <a:ext uri="{FF2B5EF4-FFF2-40B4-BE49-F238E27FC236}">
                <a16:creationId xmlns:a16="http://schemas.microsoft.com/office/drawing/2014/main" id="{4DBBEB90-45E7-488D-B23E-EC7A4C546D82}"/>
              </a:ext>
            </a:extLst>
          </p:cNvPr>
          <p:cNvSpPr/>
          <p:nvPr/>
        </p:nvSpPr>
        <p:spPr>
          <a:xfrm>
            <a:off x="2782732" y="5729242"/>
            <a:ext cx="1747140" cy="952043"/>
          </a:xfrm>
          <a:prstGeom prst="wedgeEllipseCallout">
            <a:avLst>
              <a:gd name="adj1" fmla="val -103670"/>
              <a:gd name="adj2" fmla="val -109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…</a:t>
            </a:r>
            <a:r>
              <a:rPr lang="es-CL" dirty="0" err="1"/>
              <a:t>mmm</a:t>
            </a:r>
            <a:r>
              <a:rPr lang="es-CL" dirty="0"/>
              <a:t>...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C85129-46FF-44D1-BF8A-CC863F61435D}"/>
              </a:ext>
            </a:extLst>
          </p:cNvPr>
          <p:cNvGrpSpPr/>
          <p:nvPr/>
        </p:nvGrpSpPr>
        <p:grpSpPr>
          <a:xfrm>
            <a:off x="4932040" y="4286698"/>
            <a:ext cx="3887100" cy="2151873"/>
            <a:chOff x="4572000" y="4293096"/>
            <a:chExt cx="4421271" cy="2277622"/>
          </a:xfrm>
        </p:grpSpPr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DB3CD0A0-0B7A-4601-BE7A-507249DC8DA7}"/>
                </a:ext>
              </a:extLst>
            </p:cNvPr>
            <p:cNvSpPr/>
            <p:nvPr/>
          </p:nvSpPr>
          <p:spPr>
            <a:xfrm>
              <a:off x="4572000" y="4293096"/>
              <a:ext cx="4421271" cy="22776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36" name="Picture 30">
              <a:extLst>
                <a:ext uri="{FF2B5EF4-FFF2-40B4-BE49-F238E27FC236}">
                  <a16:creationId xmlns:a16="http://schemas.microsoft.com/office/drawing/2014/main" id="{D2F843C1-FDF8-48E5-BB6A-4D1A7B0117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04371" y="4437112"/>
              <a:ext cx="3416868" cy="2061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59937100-ACE3-4516-90CC-EA84A08E2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5068" y="4797152"/>
              <a:ext cx="401028" cy="401028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D72BAE09-1640-49CD-97B4-979CAF06E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414" t="14918" r="19369" b="6735"/>
            <a:stretch/>
          </p:blipFill>
          <p:spPr>
            <a:xfrm>
              <a:off x="8171800" y="5157192"/>
              <a:ext cx="469073" cy="310186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3BFBB215-7B6B-4405-AEA3-E6D4D31D3A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38" t="23727" r="-4438" b="18551"/>
            <a:stretch/>
          </p:blipFill>
          <p:spPr>
            <a:xfrm>
              <a:off x="8177057" y="5515086"/>
              <a:ext cx="615101" cy="310186"/>
            </a:xfrm>
            <a:prstGeom prst="rect">
              <a:avLst/>
            </a:prstGeom>
          </p:spPr>
        </p:pic>
        <p:pic>
          <p:nvPicPr>
            <p:cNvPr id="40" name="Picture 10" descr="Imágenes, fotos de stock y vectores sobre Car+icon | Shutterstock">
              <a:extLst>
                <a:ext uri="{FF2B5EF4-FFF2-40B4-BE49-F238E27FC236}">
                  <a16:creationId xmlns:a16="http://schemas.microsoft.com/office/drawing/2014/main" id="{20271F63-AECF-407C-A967-AFC43047B2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385" t="32276" r="9134" b="39959"/>
            <a:stretch/>
          </p:blipFill>
          <p:spPr bwMode="auto">
            <a:xfrm>
              <a:off x="8138475" y="5885563"/>
              <a:ext cx="777233" cy="275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198" name="Picture 6">
            <a:extLst>
              <a:ext uri="{FF2B5EF4-FFF2-40B4-BE49-F238E27FC236}">
                <a16:creationId xmlns:a16="http://schemas.microsoft.com/office/drawing/2014/main" id="{7541D091-8DBF-4DB3-B192-0FE70E462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78571" y="376255"/>
            <a:ext cx="763754" cy="100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30 Rectángulo">
            <a:extLst>
              <a:ext uri="{FF2B5EF4-FFF2-40B4-BE49-F238E27FC236}">
                <a16:creationId xmlns:a16="http://schemas.microsoft.com/office/drawing/2014/main" id="{49635C75-8E62-4F49-85CD-0B36F93D28EC}"/>
              </a:ext>
            </a:extLst>
          </p:cNvPr>
          <p:cNvSpPr/>
          <p:nvPr/>
        </p:nvSpPr>
        <p:spPr>
          <a:xfrm>
            <a:off x="106964" y="149923"/>
            <a:ext cx="18085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¿ ON THE EDGE 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9237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65BA44A-16A2-4EED-BF89-956FE9684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7633" y="4748505"/>
            <a:ext cx="2378816" cy="189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4F027BE-29D5-46D7-8DA0-F486FEC3D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329" y="4773992"/>
            <a:ext cx="1463302" cy="189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ocadillo nube: nube 5">
            <a:extLst>
              <a:ext uri="{FF2B5EF4-FFF2-40B4-BE49-F238E27FC236}">
                <a16:creationId xmlns:a16="http://schemas.microsoft.com/office/drawing/2014/main" id="{3E16297B-5A3F-404D-948D-45C041F59168}"/>
              </a:ext>
            </a:extLst>
          </p:cNvPr>
          <p:cNvSpPr/>
          <p:nvPr/>
        </p:nvSpPr>
        <p:spPr>
          <a:xfrm rot="207520">
            <a:off x="2457007" y="75809"/>
            <a:ext cx="5846505" cy="5378697"/>
          </a:xfrm>
          <a:prstGeom prst="cloudCallout">
            <a:avLst>
              <a:gd name="adj1" fmla="val -25768"/>
              <a:gd name="adj2" fmla="val 742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0A352BB-4638-446F-BA25-820FC9FBB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93767" y="733959"/>
            <a:ext cx="3660864" cy="34902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EA93E12-3127-49EC-B11C-39845437846B}"/>
              </a:ext>
            </a:extLst>
          </p:cNvPr>
          <p:cNvSpPr/>
          <p:nvPr/>
        </p:nvSpPr>
        <p:spPr>
          <a:xfrm>
            <a:off x="215702" y="606680"/>
            <a:ext cx="2764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/>
              <a:t>Que además sea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dirty="0"/>
              <a:t>Económico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dirty="0"/>
              <a:t>Resistente al Clima 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L" dirty="0"/>
              <a:t>Funcione con baterías</a:t>
            </a:r>
          </a:p>
          <a:p>
            <a:r>
              <a:rPr lang="es-CL" dirty="0"/>
              <a:t>   (ojalá recargables)</a:t>
            </a:r>
          </a:p>
        </p:txBody>
      </p:sp>
      <p:pic>
        <p:nvPicPr>
          <p:cNvPr id="33" name="Picture 24" descr="Los móviles se apuntan a la Inteligencia Artificial - RACE">
            <a:extLst>
              <a:ext uri="{FF2B5EF4-FFF2-40B4-BE49-F238E27FC236}">
                <a16:creationId xmlns:a16="http://schemas.microsoft.com/office/drawing/2014/main" id="{FE5C08CE-F94F-4891-971D-35BE6BF7F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6022" y="950924"/>
            <a:ext cx="1477219" cy="125394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6A5A283-C1F5-43CC-A852-DB3FAF407126}"/>
              </a:ext>
            </a:extLst>
          </p:cNvPr>
          <p:cNvSpPr/>
          <p:nvPr/>
        </p:nvSpPr>
        <p:spPr>
          <a:xfrm>
            <a:off x="3108698" y="5125251"/>
            <a:ext cx="1463302" cy="1732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C7B89D3-6C58-455B-9205-455A9F800147}"/>
              </a:ext>
            </a:extLst>
          </p:cNvPr>
          <p:cNvSpPr/>
          <p:nvPr/>
        </p:nvSpPr>
        <p:spPr>
          <a:xfrm>
            <a:off x="2312050" y="3988468"/>
            <a:ext cx="531758" cy="54153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BAEEA60-B7B4-4B34-A02B-5ACEECAFFD17}"/>
              </a:ext>
            </a:extLst>
          </p:cNvPr>
          <p:cNvSpPr/>
          <p:nvPr/>
        </p:nvSpPr>
        <p:spPr>
          <a:xfrm>
            <a:off x="2163436" y="4394051"/>
            <a:ext cx="333006" cy="33508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68240CB0-5FF9-40CE-8C30-B5C0941D88E1}"/>
              </a:ext>
            </a:extLst>
          </p:cNvPr>
          <p:cNvSpPr/>
          <p:nvPr/>
        </p:nvSpPr>
        <p:spPr>
          <a:xfrm>
            <a:off x="2071240" y="4628814"/>
            <a:ext cx="184392" cy="2006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6D59B8DA-E950-4BB2-B825-ABDCEC00D6BF}"/>
              </a:ext>
            </a:extLst>
          </p:cNvPr>
          <p:cNvSpPr/>
          <p:nvPr/>
        </p:nvSpPr>
        <p:spPr>
          <a:xfrm>
            <a:off x="7416253" y="4120239"/>
            <a:ext cx="531758" cy="54153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FCB48E3A-8D40-4CCE-BAE6-99D2195495B1}"/>
              </a:ext>
            </a:extLst>
          </p:cNvPr>
          <p:cNvSpPr/>
          <p:nvPr/>
        </p:nvSpPr>
        <p:spPr>
          <a:xfrm>
            <a:off x="7779965" y="4513913"/>
            <a:ext cx="333006" cy="33508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99643F2-C5E1-4775-9500-B4359A98CDC2}"/>
              </a:ext>
            </a:extLst>
          </p:cNvPr>
          <p:cNvSpPr/>
          <p:nvPr/>
        </p:nvSpPr>
        <p:spPr>
          <a:xfrm>
            <a:off x="7986168" y="4773992"/>
            <a:ext cx="184392" cy="2006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/>
          </a:p>
        </p:txBody>
      </p:sp>
      <p:pic>
        <p:nvPicPr>
          <p:cNvPr id="10248" name="Picture 8" descr="img 1_ blog">
            <a:extLst>
              <a:ext uri="{FF2B5EF4-FFF2-40B4-BE49-F238E27FC236}">
                <a16:creationId xmlns:a16="http://schemas.microsoft.com/office/drawing/2014/main" id="{689828C5-A9EE-4E24-AB8B-4B72425C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1924" y="928120"/>
            <a:ext cx="1455459" cy="11615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35C2A598-B421-4B02-B057-678C0FD927A4}"/>
              </a:ext>
            </a:extLst>
          </p:cNvPr>
          <p:cNvSpPr/>
          <p:nvPr/>
        </p:nvSpPr>
        <p:spPr>
          <a:xfrm>
            <a:off x="3275856" y="2204864"/>
            <a:ext cx="4200886" cy="2126290"/>
          </a:xfrm>
          <a:prstGeom prst="rect">
            <a:avLst/>
          </a:prstGeom>
        </p:spPr>
        <p:txBody>
          <a:bodyPr wrap="square">
            <a:prstTxWarp prst="textArchDown">
              <a:avLst>
                <a:gd name="adj" fmla="val 21149015"/>
              </a:avLst>
            </a:prstTxWarp>
            <a:spAutoFit/>
          </a:bodyPr>
          <a:lstStyle/>
          <a:p>
            <a:pPr algn="ctr"/>
            <a:r>
              <a:rPr lang="en-US" sz="3200" b="1" dirty="0" err="1">
                <a:solidFill>
                  <a:srgbClr val="1B5FA4"/>
                </a:solidFill>
                <a:latin typeface="Open Sans"/>
              </a:rPr>
              <a:t>ArtificiaI</a:t>
            </a:r>
            <a:r>
              <a:rPr lang="en-US" sz="3200" b="1" dirty="0">
                <a:solidFill>
                  <a:srgbClr val="1B5FA4"/>
                </a:solidFill>
                <a:latin typeface="Open Sans"/>
              </a:rPr>
              <a:t> Intelligence, Machine Learning  </a:t>
            </a:r>
          </a:p>
          <a:p>
            <a:pPr algn="ctr"/>
            <a:r>
              <a:rPr lang="en-US" sz="3200" b="1" dirty="0">
                <a:solidFill>
                  <a:srgbClr val="1B5FA4"/>
                </a:solidFill>
                <a:latin typeface="Open Sans"/>
              </a:rPr>
              <a:t>, Deep Learning</a:t>
            </a:r>
            <a:endParaRPr lang="en-US" sz="3200" b="1" i="0" dirty="0">
              <a:solidFill>
                <a:srgbClr val="1B5FA4"/>
              </a:solidFill>
              <a:effectLst/>
              <a:latin typeface="Open Sans"/>
            </a:endParaRPr>
          </a:p>
        </p:txBody>
      </p:sp>
      <p:sp>
        <p:nvSpPr>
          <p:cNvPr id="18" name="30 Rectángulo">
            <a:extLst>
              <a:ext uri="{FF2B5EF4-FFF2-40B4-BE49-F238E27FC236}">
                <a16:creationId xmlns:a16="http://schemas.microsoft.com/office/drawing/2014/main" id="{E143BA9A-733F-4347-8643-1D270E472F49}"/>
              </a:ext>
            </a:extLst>
          </p:cNvPr>
          <p:cNvSpPr/>
          <p:nvPr/>
        </p:nvSpPr>
        <p:spPr>
          <a:xfrm>
            <a:off x="106964" y="149923"/>
            <a:ext cx="18085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¿ ON THE EDGE 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0471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549301A0-B094-4EE0-B25B-BEE4EC1C6E2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991" y="3514151"/>
            <a:ext cx="5490584" cy="264684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5A46D0-E4C6-4924-AB2F-6F07B3CC34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991" y="469872"/>
            <a:ext cx="5490585" cy="255376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781981B-036A-45FD-8146-9B9256277A5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bg1"/>
              </a:solidFill>
            </a:endParaRPr>
          </a:p>
        </p:txBody>
      </p:sp>
      <p:pic>
        <p:nvPicPr>
          <p:cNvPr id="2" name="01_como_mira_Terminator_2_Slomo">
            <a:hlinkClick r:id="" action="ppaction://media"/>
            <a:extLst>
              <a:ext uri="{FF2B5EF4-FFF2-40B4-BE49-F238E27FC236}">
                <a16:creationId xmlns:a16="http://schemas.microsoft.com/office/drawing/2014/main" id="{09177539-FE05-4EB1-99FB-E60B654BEE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10869" b="10333"/>
          <a:stretch/>
        </p:blipFill>
        <p:spPr>
          <a:xfrm>
            <a:off x="3258414" y="427593"/>
            <a:ext cx="5474162" cy="264684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8D2F084-1575-4C47-8D4E-6B757D44A3F2}"/>
              </a:ext>
            </a:extLst>
          </p:cNvPr>
          <p:cNvSpPr/>
          <p:nvPr/>
        </p:nvSpPr>
        <p:spPr>
          <a:xfrm>
            <a:off x="179513" y="637496"/>
            <a:ext cx="5328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FF00"/>
                </a:solidFill>
                <a:latin typeface="Open Sans"/>
              </a:rPr>
              <a:t>ArtificaI</a:t>
            </a:r>
            <a:r>
              <a:rPr lang="en-US" sz="2400" dirty="0">
                <a:solidFill>
                  <a:srgbClr val="FFFF00"/>
                </a:solidFill>
                <a:latin typeface="Open Sans"/>
              </a:rPr>
              <a:t> Intelligence, </a:t>
            </a:r>
          </a:p>
          <a:p>
            <a:r>
              <a:rPr lang="en-US" sz="2400" dirty="0">
                <a:solidFill>
                  <a:srgbClr val="FFFF00"/>
                </a:solidFill>
                <a:latin typeface="Open Sans"/>
              </a:rPr>
              <a:t>machine learning </a:t>
            </a:r>
          </a:p>
          <a:p>
            <a:r>
              <a:rPr lang="en-US" sz="2400" dirty="0">
                <a:solidFill>
                  <a:srgbClr val="FFFF00"/>
                </a:solidFill>
                <a:latin typeface="Open Sans"/>
              </a:rPr>
              <a:t>y deep learning</a:t>
            </a:r>
            <a:endParaRPr lang="en-US" sz="2400" b="0" i="0" dirty="0">
              <a:solidFill>
                <a:srgbClr val="FFFF00"/>
              </a:solidFill>
              <a:effectLst/>
              <a:latin typeface="Open San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291FCA8-F5C8-4A15-8CE2-4C0F3B3A9F21}"/>
              </a:ext>
            </a:extLst>
          </p:cNvPr>
          <p:cNvSpPr/>
          <p:nvPr/>
        </p:nvSpPr>
        <p:spPr>
          <a:xfrm>
            <a:off x="82390" y="246549"/>
            <a:ext cx="276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PARENTESIS</a:t>
            </a:r>
          </a:p>
        </p:txBody>
      </p:sp>
      <p:pic>
        <p:nvPicPr>
          <p:cNvPr id="9" name="03 WALL-E Finds a plant!">
            <a:hlinkClick r:id="" action="ppaction://media"/>
            <a:extLst>
              <a:ext uri="{FF2B5EF4-FFF2-40B4-BE49-F238E27FC236}">
                <a16:creationId xmlns:a16="http://schemas.microsoft.com/office/drawing/2014/main" id="{AC07BADD-6BC9-47E1-ABFA-95D1811D7AE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10882" b="10224"/>
          <a:stretch/>
        </p:blipFill>
        <p:spPr>
          <a:xfrm>
            <a:off x="3258414" y="3460085"/>
            <a:ext cx="5474162" cy="276041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1023AAA-63EF-4A6F-8215-7AEA57870486}"/>
              </a:ext>
            </a:extLst>
          </p:cNvPr>
          <p:cNvSpPr/>
          <p:nvPr/>
        </p:nvSpPr>
        <p:spPr>
          <a:xfrm>
            <a:off x="302384" y="2531970"/>
            <a:ext cx="27574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400" dirty="0">
                <a:solidFill>
                  <a:schemeClr val="bg1"/>
                </a:solidFill>
              </a:rPr>
              <a:t>¿Cómo ve una máquina?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s-CL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L" sz="2400" dirty="0">
                <a:solidFill>
                  <a:schemeClr val="bg1"/>
                </a:solidFill>
              </a:rPr>
              <a:t>¿Cómo interpreta lo que ve?</a:t>
            </a:r>
          </a:p>
        </p:txBody>
      </p:sp>
    </p:spTree>
    <p:extLst>
      <p:ext uri="{BB962C8B-B14F-4D97-AF65-F5344CB8AC3E}">
        <p14:creationId xmlns:p14="http://schemas.microsoft.com/office/powerpoint/2010/main" val="13150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1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zoom_0_Trim_Trim">
            <a:hlinkClick r:id="" action="ppaction://media"/>
            <a:extLst>
              <a:ext uri="{FF2B5EF4-FFF2-40B4-BE49-F238E27FC236}">
                <a16:creationId xmlns:a16="http://schemas.microsoft.com/office/drawing/2014/main" id="{CA5AD379-E44B-4CF2-B685-217774149B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2699" b="21721"/>
          <a:stretch/>
        </p:blipFill>
        <p:spPr>
          <a:xfrm>
            <a:off x="8063828" y="6134373"/>
            <a:ext cx="666354" cy="4723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30 Rectángulo">
            <a:extLst>
              <a:ext uri="{FF2B5EF4-FFF2-40B4-BE49-F238E27FC236}">
                <a16:creationId xmlns:a16="http://schemas.microsoft.com/office/drawing/2014/main" id="{DCD75B6B-2618-4E69-A928-A2B07D5A77D4}"/>
              </a:ext>
            </a:extLst>
          </p:cNvPr>
          <p:cNvSpPr/>
          <p:nvPr/>
        </p:nvSpPr>
        <p:spPr>
          <a:xfrm>
            <a:off x="106964" y="149923"/>
            <a:ext cx="322203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ESTADO ACTUAL DEL PROYECTO</a:t>
            </a:r>
            <a:endParaRPr lang="es-CL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28E59C-8627-401E-B016-4A521F9EE23E}"/>
              </a:ext>
            </a:extLst>
          </p:cNvPr>
          <p:cNvSpPr/>
          <p:nvPr/>
        </p:nvSpPr>
        <p:spPr>
          <a:xfrm>
            <a:off x="5724131" y="574602"/>
            <a:ext cx="29427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hlinkClick r:id="rId5"/>
              </a:rPr>
              <a:t>https://bicis.herokuapp.com/</a:t>
            </a:r>
            <a:endParaRPr lang="es-CL" dirty="0"/>
          </a:p>
          <a:p>
            <a:endParaRPr lang="es-CL" dirty="0"/>
          </a:p>
        </p:txBody>
      </p:sp>
      <p:grpSp>
        <p:nvGrpSpPr>
          <p:cNvPr id="7" name="14 Grupo">
            <a:extLst>
              <a:ext uri="{FF2B5EF4-FFF2-40B4-BE49-F238E27FC236}">
                <a16:creationId xmlns:a16="http://schemas.microsoft.com/office/drawing/2014/main" id="{B4E0320E-4682-47F7-8FD8-6794E86E0E87}"/>
              </a:ext>
            </a:extLst>
          </p:cNvPr>
          <p:cNvGrpSpPr/>
          <p:nvPr/>
        </p:nvGrpSpPr>
        <p:grpSpPr>
          <a:xfrm>
            <a:off x="395536" y="1629393"/>
            <a:ext cx="8334646" cy="4306301"/>
            <a:chOff x="0" y="0"/>
            <a:chExt cx="5689599" cy="3200400"/>
          </a:xfrm>
        </p:grpSpPr>
        <p:grpSp>
          <p:nvGrpSpPr>
            <p:cNvPr id="8" name="10 Grupo">
              <a:extLst>
                <a:ext uri="{FF2B5EF4-FFF2-40B4-BE49-F238E27FC236}">
                  <a16:creationId xmlns:a16="http://schemas.microsoft.com/office/drawing/2014/main" id="{54571CE1-B196-4506-B165-13602D37C0A4}"/>
                </a:ext>
              </a:extLst>
            </p:cNvPr>
            <p:cNvGrpSpPr/>
            <p:nvPr/>
          </p:nvGrpSpPr>
          <p:grpSpPr>
            <a:xfrm>
              <a:off x="0" y="0"/>
              <a:ext cx="5689599" cy="3200400"/>
              <a:chOff x="0" y="0"/>
              <a:chExt cx="5955824" cy="3437557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5A16426F-15E0-4812-93EA-16E916BF20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0" y="0"/>
                <a:ext cx="1510960" cy="723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id="{20CC5A44-79E5-4BEF-B532-09F155FD0D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750562" y="0"/>
                <a:ext cx="2488929" cy="15745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04D3F563-C585-4350-A19F-170E967FD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405745" y="4890"/>
                <a:ext cx="1520740" cy="157452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96EE92CB-7C8B-436D-BAB2-1417F2E6A9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0" y="1735893"/>
                <a:ext cx="1926597" cy="17016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2C993CFD-B646-419A-B776-2A433BBCBC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68402" y="1735893"/>
                <a:ext cx="1892368" cy="17016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670BE3B9-21B9-4556-A1E3-5C8F9363A4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102575" y="1735893"/>
                <a:ext cx="1853249" cy="170166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8 Flecha derecha">
                <a:extLst>
                  <a:ext uri="{FF2B5EF4-FFF2-40B4-BE49-F238E27FC236}">
                    <a16:creationId xmlns:a16="http://schemas.microsoft.com/office/drawing/2014/main" id="{9CCFFE49-1F44-4769-B956-8DFFB60AEE57}"/>
                  </a:ext>
                </a:extLst>
              </p:cNvPr>
              <p:cNvSpPr/>
              <p:nvPr/>
            </p:nvSpPr>
            <p:spPr>
              <a:xfrm rot="847705">
                <a:off x="1026866" y="723696"/>
                <a:ext cx="1637030" cy="1612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CL"/>
              </a:p>
            </p:txBody>
          </p:sp>
          <p:sp>
            <p:nvSpPr>
              <p:cNvPr id="19" name="9 Flecha derecha">
                <a:extLst>
                  <a:ext uri="{FF2B5EF4-FFF2-40B4-BE49-F238E27FC236}">
                    <a16:creationId xmlns:a16="http://schemas.microsoft.com/office/drawing/2014/main" id="{89C3B83F-BB7F-4545-AB68-78209C8F5625}"/>
                  </a:ext>
                </a:extLst>
              </p:cNvPr>
              <p:cNvSpPr/>
              <p:nvPr/>
            </p:nvSpPr>
            <p:spPr>
              <a:xfrm rot="19566200">
                <a:off x="3818965" y="1085544"/>
                <a:ext cx="709295" cy="16129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CL"/>
              </a:p>
            </p:txBody>
          </p:sp>
        </p:grpSp>
        <p:sp>
          <p:nvSpPr>
            <p:cNvPr id="9" name="11 Rectángulo redondeado">
              <a:extLst>
                <a:ext uri="{FF2B5EF4-FFF2-40B4-BE49-F238E27FC236}">
                  <a16:creationId xmlns:a16="http://schemas.microsoft.com/office/drawing/2014/main" id="{D23CED47-A855-4B61-B21B-DF579677F618}"/>
                </a:ext>
              </a:extLst>
            </p:cNvPr>
            <p:cNvSpPr/>
            <p:nvPr/>
          </p:nvSpPr>
          <p:spPr>
            <a:xfrm>
              <a:off x="1123950" y="2965450"/>
              <a:ext cx="344805" cy="1524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10" name="12 Rectángulo redondeado">
              <a:extLst>
                <a:ext uri="{FF2B5EF4-FFF2-40B4-BE49-F238E27FC236}">
                  <a16:creationId xmlns:a16="http://schemas.microsoft.com/office/drawing/2014/main" id="{1B9C0424-2841-484E-937E-3402BCDF36AF}"/>
                </a:ext>
              </a:extLst>
            </p:cNvPr>
            <p:cNvSpPr/>
            <p:nvPr/>
          </p:nvSpPr>
          <p:spPr>
            <a:xfrm>
              <a:off x="3124200" y="2990850"/>
              <a:ext cx="344805" cy="1524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11" name="13 Rectángulo redondeado">
              <a:extLst>
                <a:ext uri="{FF2B5EF4-FFF2-40B4-BE49-F238E27FC236}">
                  <a16:creationId xmlns:a16="http://schemas.microsoft.com/office/drawing/2014/main" id="{0656EEDE-0275-4C75-954D-BD03A3CAC94C}"/>
                </a:ext>
              </a:extLst>
            </p:cNvPr>
            <p:cNvSpPr/>
            <p:nvPr/>
          </p:nvSpPr>
          <p:spPr>
            <a:xfrm>
              <a:off x="5029200" y="2952750"/>
              <a:ext cx="344870" cy="1524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</p:grpSp>
    </p:spTree>
    <p:extLst>
      <p:ext uri="{BB962C8B-B14F-4D97-AF65-F5344CB8AC3E}">
        <p14:creationId xmlns:p14="http://schemas.microsoft.com/office/powerpoint/2010/main" val="77682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B72B014-B477-4A69-93D8-DA6DEBF7C4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639" y="1201520"/>
            <a:ext cx="5512517" cy="3556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412CAF2-D4BC-4359-9052-EBB27B6DA2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6278" y="4539056"/>
            <a:ext cx="2808312" cy="20357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012BE81-9F33-448A-A27D-E99AE044F5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7513" y="133272"/>
            <a:ext cx="3393828" cy="2081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1074AEF-0BCB-4640-AB0E-A9E8E3175A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114" y="4353459"/>
            <a:ext cx="3168352" cy="2232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5DA4002-6B3E-49F2-8075-6A958460EF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6038" y="2418666"/>
            <a:ext cx="3037323" cy="191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30 Rectángulo">
            <a:extLst>
              <a:ext uri="{FF2B5EF4-FFF2-40B4-BE49-F238E27FC236}">
                <a16:creationId xmlns:a16="http://schemas.microsoft.com/office/drawing/2014/main" id="{969796F4-867D-45AB-8416-A5976DEA6008}"/>
              </a:ext>
            </a:extLst>
          </p:cNvPr>
          <p:cNvSpPr/>
          <p:nvPr/>
        </p:nvSpPr>
        <p:spPr>
          <a:xfrm>
            <a:off x="106964" y="149923"/>
            <a:ext cx="322203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ESTADO ACTUAL DEL PROYECTO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8322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0 Rectángulo">
            <a:extLst>
              <a:ext uri="{FF2B5EF4-FFF2-40B4-BE49-F238E27FC236}">
                <a16:creationId xmlns:a16="http://schemas.microsoft.com/office/drawing/2014/main" id="{248D3EE0-905D-46B1-8355-00DEA161444B}"/>
              </a:ext>
            </a:extLst>
          </p:cNvPr>
          <p:cNvSpPr/>
          <p:nvPr/>
        </p:nvSpPr>
        <p:spPr>
          <a:xfrm>
            <a:off x="106964" y="149923"/>
            <a:ext cx="154818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LIMITACIONES</a:t>
            </a:r>
            <a:endParaRPr lang="es-C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F78112-DCA3-40B5-89ED-40B4D6593C07}"/>
              </a:ext>
            </a:extLst>
          </p:cNvPr>
          <p:cNvSpPr/>
          <p:nvPr/>
        </p:nvSpPr>
        <p:spPr>
          <a:xfrm>
            <a:off x="881054" y="519255"/>
            <a:ext cx="5040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Open Sans"/>
              </a:rPr>
              <a:t>Otros</a:t>
            </a:r>
            <a:r>
              <a:rPr lang="en-US" sz="2000" dirty="0">
                <a:latin typeface="Open Sans"/>
              </a:rPr>
              <a:t> </a:t>
            </a:r>
            <a:r>
              <a:rPr lang="en-US" sz="2000" dirty="0" err="1">
                <a:latin typeface="Open Sans"/>
              </a:rPr>
              <a:t>vehículos</a:t>
            </a:r>
            <a:r>
              <a:rPr lang="en-US" sz="2000" dirty="0">
                <a:latin typeface="Open Sans"/>
              </a:rPr>
              <a:t>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 err="1">
                <a:effectLst/>
                <a:latin typeface="Open Sans"/>
              </a:rPr>
              <a:t>Obst</a:t>
            </a:r>
            <a:r>
              <a:rPr lang="en-US" sz="2000" dirty="0" err="1">
                <a:latin typeface="Open Sans"/>
              </a:rPr>
              <a:t>áculos</a:t>
            </a:r>
            <a:r>
              <a:rPr lang="en-US" sz="2000" dirty="0">
                <a:latin typeface="Open Sans"/>
              </a:rPr>
              <a:t> </a:t>
            </a:r>
            <a:r>
              <a:rPr lang="en-US" sz="2000" dirty="0" err="1">
                <a:latin typeface="Open Sans"/>
              </a:rPr>
              <a:t>visuales</a:t>
            </a:r>
            <a:r>
              <a:rPr lang="en-US" sz="2000" dirty="0">
                <a:latin typeface="Open Sans"/>
              </a:rPr>
              <a:t> (</a:t>
            </a:r>
            <a:r>
              <a:rPr lang="en-US" sz="2000" dirty="0" err="1">
                <a:latin typeface="Open Sans"/>
              </a:rPr>
              <a:t>árboles</a:t>
            </a:r>
            <a:r>
              <a:rPr lang="en-US" sz="2000" dirty="0">
                <a:latin typeface="Open Sans"/>
              </a:rPr>
              <a:t>, </a:t>
            </a:r>
            <a:r>
              <a:rPr lang="en-US" sz="2000" dirty="0" err="1">
                <a:latin typeface="Open Sans"/>
              </a:rPr>
              <a:t>pájaros</a:t>
            </a:r>
            <a:r>
              <a:rPr lang="en-US" sz="2000" dirty="0">
                <a:latin typeface="Open Sans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 err="1">
                <a:effectLst/>
                <a:latin typeface="Open Sans"/>
              </a:rPr>
              <a:t>Condiciones</a:t>
            </a:r>
            <a:r>
              <a:rPr lang="en-US" sz="2000" b="0" i="0" dirty="0">
                <a:effectLst/>
                <a:latin typeface="Open Sans"/>
              </a:rPr>
              <a:t> </a:t>
            </a:r>
            <a:r>
              <a:rPr lang="en-US" sz="2000" dirty="0" err="1">
                <a:latin typeface="Open Sans"/>
              </a:rPr>
              <a:t>c</a:t>
            </a:r>
            <a:r>
              <a:rPr lang="en-US" sz="2000" b="0" i="0" dirty="0" err="1">
                <a:effectLst/>
                <a:latin typeface="Open Sans"/>
              </a:rPr>
              <a:t>limáticas</a:t>
            </a:r>
            <a:r>
              <a:rPr lang="en-US" sz="2000" b="0" i="0" dirty="0">
                <a:effectLst/>
                <a:latin typeface="Open Sans"/>
              </a:rPr>
              <a:t> y </a:t>
            </a:r>
            <a:r>
              <a:rPr lang="en-US" sz="2000" dirty="0" err="1">
                <a:latin typeface="Open Sans"/>
              </a:rPr>
              <a:t>e</a:t>
            </a:r>
            <a:r>
              <a:rPr lang="en-US" sz="2000" b="0" i="0" dirty="0" err="1">
                <a:effectLst/>
                <a:latin typeface="Open Sans"/>
              </a:rPr>
              <a:t>stacionales</a:t>
            </a:r>
            <a:endParaRPr lang="en-US" sz="2000" b="0" i="0" dirty="0">
              <a:effectLst/>
              <a:latin typeface="Open San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5092FF8-EE8D-472B-9B0A-05A0CB0249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17" y="1916832"/>
            <a:ext cx="869296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92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Coche Rojo Del Sedán - ángulo Superior Fotos, Retratos, Imágenes Y  Fotografía De Archivo Libres De Derecho. Image 53431693.">
            <a:extLst>
              <a:ext uri="{FF2B5EF4-FFF2-40B4-BE49-F238E27FC236}">
                <a16:creationId xmlns:a16="http://schemas.microsoft.com/office/drawing/2014/main" id="{B7CAB66F-B65B-4FF2-8001-A9F16ACF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43834" y="4055517"/>
            <a:ext cx="3239560" cy="193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yundai Accent 2018 color rojo de lado - Autos Actual México">
            <a:extLst>
              <a:ext uri="{FF2B5EF4-FFF2-40B4-BE49-F238E27FC236}">
                <a16:creationId xmlns:a16="http://schemas.microsoft.com/office/drawing/2014/main" id="{D783A86E-4F69-4B05-B9DC-D4C697033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29055" y="2112153"/>
            <a:ext cx="3482971" cy="12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0 Rectángulo">
            <a:extLst>
              <a:ext uri="{FF2B5EF4-FFF2-40B4-BE49-F238E27FC236}">
                <a16:creationId xmlns:a16="http://schemas.microsoft.com/office/drawing/2014/main" id="{248D3EE0-905D-46B1-8355-00DEA161444B}"/>
              </a:ext>
            </a:extLst>
          </p:cNvPr>
          <p:cNvSpPr/>
          <p:nvPr/>
        </p:nvSpPr>
        <p:spPr>
          <a:xfrm>
            <a:off x="106964" y="149923"/>
            <a:ext cx="154818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LIMITACIONES</a:t>
            </a:r>
            <a:endParaRPr lang="es-CL" dirty="0"/>
          </a:p>
        </p:txBody>
      </p:sp>
      <p:pic>
        <p:nvPicPr>
          <p:cNvPr id="5132" name="Picture 12" descr="Fondos de Pantalla Porsche Retrô 1964-67 911 2.0 Coupe Rojo Desde arriba  Coches descargar imagenes">
            <a:extLst>
              <a:ext uri="{FF2B5EF4-FFF2-40B4-BE49-F238E27FC236}">
                <a16:creationId xmlns:a16="http://schemas.microsoft.com/office/drawing/2014/main" id="{400F3914-FEA5-490E-A51B-35EF424C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647013" y="3445781"/>
            <a:ext cx="4640771" cy="31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60AF3BC-0A57-43F0-BFD7-DE6E595401C1}"/>
              </a:ext>
            </a:extLst>
          </p:cNvPr>
          <p:cNvSpPr/>
          <p:nvPr/>
        </p:nvSpPr>
        <p:spPr>
          <a:xfrm>
            <a:off x="881054" y="519255"/>
            <a:ext cx="5675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 err="1">
                <a:effectLst/>
                <a:latin typeface="Open Sans"/>
              </a:rPr>
              <a:t>Ángulo</a:t>
            </a:r>
            <a:r>
              <a:rPr lang="en-US" sz="2000" b="0" i="0" dirty="0">
                <a:effectLst/>
                <a:latin typeface="Open Sans"/>
              </a:rPr>
              <a:t> de </a:t>
            </a:r>
            <a:r>
              <a:rPr lang="en-US" sz="2000" b="0" i="0" dirty="0" err="1">
                <a:effectLst/>
                <a:latin typeface="Open Sans"/>
              </a:rPr>
              <a:t>visión</a:t>
            </a:r>
            <a:r>
              <a:rPr lang="en-US" sz="2000" b="0" i="0" dirty="0">
                <a:effectLst/>
                <a:latin typeface="Open Sans"/>
              </a:rPr>
              <a:t> de la </a:t>
            </a:r>
            <a:r>
              <a:rPr lang="en-US" sz="2000" dirty="0" err="1">
                <a:latin typeface="Open Sans"/>
              </a:rPr>
              <a:t>c</a:t>
            </a:r>
            <a:r>
              <a:rPr lang="en-US" sz="2000" b="0" i="0" dirty="0" err="1">
                <a:effectLst/>
                <a:latin typeface="Open Sans"/>
              </a:rPr>
              <a:t>ámara</a:t>
            </a:r>
            <a:r>
              <a:rPr lang="en-US" sz="2000" b="0" i="0" dirty="0">
                <a:effectLst/>
                <a:latin typeface="Open Sans"/>
              </a:rPr>
              <a:t>  (</a:t>
            </a:r>
            <a:r>
              <a:rPr lang="en-US" sz="2000" b="0" i="0" dirty="0" err="1">
                <a:effectLst/>
                <a:latin typeface="Open Sans"/>
              </a:rPr>
              <a:t>Perspectiva</a:t>
            </a:r>
            <a:r>
              <a:rPr lang="en-US" sz="2000" b="0" i="0" dirty="0">
                <a:effectLst/>
                <a:latin typeface="Open Sans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Open Sans"/>
              </a:rPr>
              <a:t>Horario</a:t>
            </a:r>
            <a:r>
              <a:rPr lang="en-US" sz="2000" dirty="0">
                <a:latin typeface="Open Sans"/>
              </a:rPr>
              <a:t> (</a:t>
            </a:r>
            <a:r>
              <a:rPr lang="en-US" sz="2000" dirty="0" err="1">
                <a:latin typeface="Open Sans"/>
              </a:rPr>
              <a:t>Luminosidad</a:t>
            </a:r>
            <a:r>
              <a:rPr lang="en-US" sz="2000" dirty="0">
                <a:latin typeface="Open Sans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i="0" dirty="0" err="1">
                <a:effectLst/>
                <a:latin typeface="Open Sans"/>
              </a:rPr>
              <a:t>Objetos</a:t>
            </a:r>
            <a:r>
              <a:rPr lang="en-US" sz="2000" b="0" i="0" dirty="0">
                <a:effectLst/>
                <a:latin typeface="Open Sans"/>
              </a:rPr>
              <a:t> </a:t>
            </a:r>
            <a:r>
              <a:rPr lang="en-US" sz="2000" b="0" i="0" dirty="0" err="1">
                <a:effectLst/>
                <a:latin typeface="Open Sans"/>
              </a:rPr>
              <a:t>en</a:t>
            </a:r>
            <a:r>
              <a:rPr lang="en-US" sz="2000" b="0" i="0" dirty="0">
                <a:effectLst/>
                <a:latin typeface="Open Sans"/>
              </a:rPr>
              <a:t> </a:t>
            </a:r>
            <a:r>
              <a:rPr lang="en-US" sz="2000" dirty="0" err="1">
                <a:latin typeface="Open Sans"/>
              </a:rPr>
              <a:t>movimiento</a:t>
            </a:r>
            <a:endParaRPr lang="en-US" sz="2000" b="0" i="0" dirty="0">
              <a:effectLst/>
              <a:latin typeface="Open Sans"/>
            </a:endParaRPr>
          </a:p>
        </p:txBody>
      </p:sp>
      <p:pic>
        <p:nvPicPr>
          <p:cNvPr id="5126" name="Picture 6" descr="Auto De Frente Imágenes Y Fotos - 123RF">
            <a:extLst>
              <a:ext uri="{FF2B5EF4-FFF2-40B4-BE49-F238E27FC236}">
                <a16:creationId xmlns:a16="http://schemas.microsoft.com/office/drawing/2014/main" id="{E502F946-1821-493E-8572-ABF1F75A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536" y="1930598"/>
            <a:ext cx="2166155" cy="139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da persona habla desde su propia perspectiva. Hay que ESCUCHAR al otro. -  Smyth Academy Madrid">
            <a:extLst>
              <a:ext uri="{FF2B5EF4-FFF2-40B4-BE49-F238E27FC236}">
                <a16:creationId xmlns:a16="http://schemas.microsoft.com/office/drawing/2014/main" id="{67FD7878-69B9-44B6-8D75-B2BBFD2B4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8734" y="621094"/>
            <a:ext cx="2167031" cy="14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510630B-A606-4634-97FC-095A14F038B0}"/>
              </a:ext>
            </a:extLst>
          </p:cNvPr>
          <p:cNvCxnSpPr>
            <a:cxnSpLocks/>
          </p:cNvCxnSpPr>
          <p:nvPr/>
        </p:nvCxnSpPr>
        <p:spPr>
          <a:xfrm>
            <a:off x="3401334" y="1772816"/>
            <a:ext cx="31980" cy="4968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32F45E4-D05C-4953-B6C5-D87EF6A169E6}"/>
              </a:ext>
            </a:extLst>
          </p:cNvPr>
          <p:cNvCxnSpPr>
            <a:cxnSpLocks/>
          </p:cNvCxnSpPr>
          <p:nvPr/>
        </p:nvCxnSpPr>
        <p:spPr>
          <a:xfrm flipV="1">
            <a:off x="250368" y="3345258"/>
            <a:ext cx="8354080" cy="1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7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n gratis: programador, internet, tecnología, ordenador portátil,  notebook, teclado de la computadora">
            <a:extLst>
              <a:ext uri="{FF2B5EF4-FFF2-40B4-BE49-F238E27FC236}">
                <a16:creationId xmlns:a16="http://schemas.microsoft.com/office/drawing/2014/main" id="{6973D21C-2D02-4A89-A207-6988754C8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54190"/>
            <a:ext cx="9144000" cy="603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loud Computing (Computación en la Nube)">
            <a:extLst>
              <a:ext uri="{FF2B5EF4-FFF2-40B4-BE49-F238E27FC236}">
                <a16:creationId xmlns:a16="http://schemas.microsoft.com/office/drawing/2014/main" id="{302EF6ED-6D74-4179-B32E-8172E0B38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77821" y="87885"/>
            <a:ext cx="2768438" cy="169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0 Rectángulo">
            <a:extLst>
              <a:ext uri="{FF2B5EF4-FFF2-40B4-BE49-F238E27FC236}">
                <a16:creationId xmlns:a16="http://schemas.microsoft.com/office/drawing/2014/main" id="{BE998191-962B-49EF-A2A1-D34AC095EC3A}"/>
              </a:ext>
            </a:extLst>
          </p:cNvPr>
          <p:cNvSpPr/>
          <p:nvPr/>
        </p:nvSpPr>
        <p:spPr>
          <a:xfrm>
            <a:off x="175556" y="938949"/>
            <a:ext cx="2782275" cy="56323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L" b="1" dirty="0"/>
              <a:t>Técnicos :</a:t>
            </a:r>
          </a:p>
          <a:p>
            <a:endParaRPr lang="es-CL" b="1" dirty="0"/>
          </a:p>
          <a:p>
            <a:r>
              <a:rPr lang="es-CL" b="1" dirty="0"/>
              <a:t>Hardware (</a:t>
            </a:r>
            <a:r>
              <a:rPr lang="es-CL" b="1" dirty="0" err="1"/>
              <a:t>on</a:t>
            </a:r>
            <a:r>
              <a:rPr lang="es-CL" b="1" dirty="0"/>
              <a:t> </a:t>
            </a:r>
            <a:r>
              <a:rPr lang="es-CL" b="1" dirty="0" err="1"/>
              <a:t>the</a:t>
            </a:r>
            <a:r>
              <a:rPr lang="es-CL" b="1" dirty="0"/>
              <a:t> Edge)</a:t>
            </a:r>
          </a:p>
          <a:p>
            <a:pPr marL="285750" indent="-285750">
              <a:buFontTx/>
              <a:buChar char="-"/>
            </a:pPr>
            <a:r>
              <a:rPr lang="es-CL" dirty="0"/>
              <a:t>Microprocesador (Tarjeta Inteligente)</a:t>
            </a:r>
          </a:p>
          <a:p>
            <a:pPr marL="285750" indent="-285750">
              <a:buFontTx/>
              <a:buChar char="-"/>
            </a:pPr>
            <a:r>
              <a:rPr lang="es-CL" dirty="0"/>
              <a:t>Cámara</a:t>
            </a:r>
          </a:p>
          <a:p>
            <a:pPr marL="285750" indent="-285750">
              <a:buFontTx/>
              <a:buChar char="-"/>
            </a:pPr>
            <a:r>
              <a:rPr lang="es-CL" dirty="0"/>
              <a:t>Case (cofre protector)</a:t>
            </a:r>
          </a:p>
          <a:p>
            <a:pPr marL="285750" indent="-285750">
              <a:buFontTx/>
              <a:buChar char="-"/>
            </a:pPr>
            <a:r>
              <a:rPr lang="es-CL" dirty="0"/>
              <a:t>Batería</a:t>
            </a:r>
          </a:p>
          <a:p>
            <a:pPr marL="285750" indent="-285750">
              <a:buFontTx/>
              <a:buChar char="-"/>
            </a:pPr>
            <a:r>
              <a:rPr lang="es-CL" dirty="0" err="1"/>
              <a:t>Simcard</a:t>
            </a:r>
            <a:r>
              <a:rPr lang="es-CL" dirty="0"/>
              <a:t> o tarjeta Wifi</a:t>
            </a:r>
          </a:p>
          <a:p>
            <a:endParaRPr lang="es-CL" b="1" dirty="0"/>
          </a:p>
          <a:p>
            <a:r>
              <a:rPr lang="es-CL" b="1" dirty="0"/>
              <a:t>Hardware (</a:t>
            </a:r>
            <a:r>
              <a:rPr lang="es-CL" b="1" dirty="0" err="1"/>
              <a:t>Backend</a:t>
            </a:r>
            <a:r>
              <a:rPr lang="es-CL" b="1" dirty="0"/>
              <a:t>)</a:t>
            </a:r>
          </a:p>
          <a:p>
            <a:pPr marL="285750" indent="-285750">
              <a:buFontTx/>
              <a:buChar char="-"/>
            </a:pPr>
            <a:r>
              <a:rPr lang="es-CL" dirty="0"/>
              <a:t>Computador para crear y “entrenar” el modelo; además de generar los reportes</a:t>
            </a:r>
          </a:p>
          <a:p>
            <a:endParaRPr lang="es-CL" dirty="0"/>
          </a:p>
          <a:p>
            <a:r>
              <a:rPr lang="es-CL" b="1" dirty="0"/>
              <a:t>Software</a:t>
            </a:r>
          </a:p>
          <a:p>
            <a:pPr marL="285750" indent="-285750">
              <a:buFontTx/>
              <a:buChar char="-"/>
            </a:pPr>
            <a:r>
              <a:rPr lang="es-CL" dirty="0"/>
              <a:t>Sistema Operativo</a:t>
            </a:r>
          </a:p>
          <a:p>
            <a:pPr marL="285750" indent="-285750">
              <a:buFontTx/>
              <a:buChar char="-"/>
            </a:pPr>
            <a:r>
              <a:rPr lang="es-CL" dirty="0"/>
              <a:t>Herramientas de </a:t>
            </a:r>
            <a:r>
              <a:rPr lang="es-CL" b="1" dirty="0"/>
              <a:t>ML </a:t>
            </a:r>
            <a:r>
              <a:rPr lang="es-CL" dirty="0"/>
              <a:t>locales y </a:t>
            </a:r>
            <a:r>
              <a:rPr lang="es-CL" b="1" dirty="0"/>
              <a:t>en la nube</a:t>
            </a:r>
          </a:p>
        </p:txBody>
      </p:sp>
      <p:sp>
        <p:nvSpPr>
          <p:cNvPr id="2" name="30 Rectángulo">
            <a:extLst>
              <a:ext uri="{FF2B5EF4-FFF2-40B4-BE49-F238E27FC236}">
                <a16:creationId xmlns:a16="http://schemas.microsoft.com/office/drawing/2014/main" id="{39AD88FD-9E95-4939-ADF0-614E3EB3B3D9}"/>
              </a:ext>
            </a:extLst>
          </p:cNvPr>
          <p:cNvSpPr/>
          <p:nvPr/>
        </p:nvSpPr>
        <p:spPr>
          <a:xfrm>
            <a:off x="106964" y="149923"/>
            <a:ext cx="19345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REQUERIMIENTOS</a:t>
            </a:r>
            <a:endParaRPr lang="es-CL" dirty="0"/>
          </a:p>
        </p:txBody>
      </p:sp>
      <p:pic>
        <p:nvPicPr>
          <p:cNvPr id="1032" name="Picture 8" descr="Cámara acrílica Holer para Nvidia Jetson Nano 8MP IMX 219 77 grados soporte de cámara instalar en carcasa acrílica">
            <a:extLst>
              <a:ext uri="{FF2B5EF4-FFF2-40B4-BE49-F238E27FC236}">
                <a16:creationId xmlns:a16="http://schemas.microsoft.com/office/drawing/2014/main" id="{B0068F90-40D4-409D-A9BF-126588587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88" b="95108" l="7102" r="89915">
                        <a14:foregroundMark x1="9943" y1="32290" x2="4830" y2="51859"/>
                        <a14:foregroundMark x1="4830" y1="51859" x2="41619" y2="93151"/>
                        <a14:foregroundMark x1="41619" y1="93151" x2="87216" y2="72798"/>
                        <a14:foregroundMark x1="87216" y1="72798" x2="88920" y2="50294"/>
                        <a14:foregroundMark x1="88920" y1="50294" x2="76136" y2="36986"/>
                        <a14:foregroundMark x1="76136" y1="36986" x2="74148" y2="14677"/>
                        <a14:foregroundMark x1="74148" y1="14677" x2="58239" y2="12133"/>
                        <a14:foregroundMark x1="58239" y1="12133" x2="46875" y2="28376"/>
                        <a14:foregroundMark x1="46875" y1="28376" x2="9517" y2="32877"/>
                        <a14:foregroundMark x1="50142" y1="12720" x2="64063" y2="5088"/>
                        <a14:foregroundMark x1="64063" y1="5088" x2="51278" y2="11350"/>
                        <a14:foregroundMark x1="61222" y1="9980" x2="73438" y2="10959"/>
                        <a14:foregroundMark x1="56960" y1="86106" x2="43182" y2="95108"/>
                        <a14:foregroundMark x1="43182" y1="95108" x2="33949" y2="87280"/>
                        <a14:foregroundMark x1="60938" y1="86888" x2="58239" y2="84736"/>
                        <a14:foregroundMark x1="9517" y1="32681" x2="7386" y2="53620"/>
                        <a14:foregroundMark x1="7386" y1="53620" x2="14631" y2="61448"/>
                        <a14:foregroundMark x1="7102" y1="55577" x2="23580" y2="75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539823" y="66312"/>
            <a:ext cx="2665704" cy="193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BDED5CF-9BCD-4D3A-9367-A77CE4D63B1C}"/>
              </a:ext>
            </a:extLst>
          </p:cNvPr>
          <p:cNvCxnSpPr>
            <a:cxnSpLocks/>
          </p:cNvCxnSpPr>
          <p:nvPr/>
        </p:nvCxnSpPr>
        <p:spPr>
          <a:xfrm flipV="1">
            <a:off x="2632701" y="1149757"/>
            <a:ext cx="1169810" cy="5794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26A64519-74BF-40CA-81C6-EDD60EA9EF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8326">
            <a:off x="4989766" y="2379111"/>
            <a:ext cx="2686050" cy="16668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4296D9E-4E46-47D4-BA9F-8DF9B0E8368B}"/>
              </a:ext>
            </a:extLst>
          </p:cNvPr>
          <p:cNvCxnSpPr>
            <a:cxnSpLocks/>
          </p:cNvCxnSpPr>
          <p:nvPr/>
        </p:nvCxnSpPr>
        <p:spPr>
          <a:xfrm flipV="1">
            <a:off x="2481220" y="3429000"/>
            <a:ext cx="281086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63A2F090-A797-434E-A159-29C6A2760F89}"/>
              </a:ext>
            </a:extLst>
          </p:cNvPr>
          <p:cNvCxnSpPr>
            <a:cxnSpLocks/>
          </p:cNvCxnSpPr>
          <p:nvPr/>
        </p:nvCxnSpPr>
        <p:spPr>
          <a:xfrm flipV="1">
            <a:off x="6741433" y="1622154"/>
            <a:ext cx="657083" cy="10009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23C7EE2-E21A-4D33-A16E-CFA6A3C5DB66}"/>
              </a:ext>
            </a:extLst>
          </p:cNvPr>
          <p:cNvCxnSpPr>
            <a:cxnSpLocks/>
          </p:cNvCxnSpPr>
          <p:nvPr/>
        </p:nvCxnSpPr>
        <p:spPr>
          <a:xfrm flipH="1">
            <a:off x="5920186" y="873471"/>
            <a:ext cx="668423" cy="20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64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iclovía | Piden que el puente curvo no interrumpa la traza de la ciclovía  | La Voz">
            <a:extLst>
              <a:ext uri="{FF2B5EF4-FFF2-40B4-BE49-F238E27FC236}">
                <a16:creationId xmlns:a16="http://schemas.microsoft.com/office/drawing/2014/main" id="{FB0FE996-5436-40DB-AB6C-6D3B5DAC5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0" y="795734"/>
            <a:ext cx="9144000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btenga acceso a más 100 reportes del sistema de gestión hotelera con  Hotelogix PMS">
            <a:extLst>
              <a:ext uri="{FF2B5EF4-FFF2-40B4-BE49-F238E27FC236}">
                <a16:creationId xmlns:a16="http://schemas.microsoft.com/office/drawing/2014/main" id="{5012A284-A95D-4159-B944-B483CCB9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4108" y="4764189"/>
            <a:ext cx="3024336" cy="175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30 Rectángulo">
            <a:extLst>
              <a:ext uri="{FF2B5EF4-FFF2-40B4-BE49-F238E27FC236}">
                <a16:creationId xmlns:a16="http://schemas.microsoft.com/office/drawing/2014/main" id="{BE998191-962B-49EF-A2A1-D34AC095EC3A}"/>
              </a:ext>
            </a:extLst>
          </p:cNvPr>
          <p:cNvSpPr/>
          <p:nvPr/>
        </p:nvSpPr>
        <p:spPr>
          <a:xfrm>
            <a:off x="175557" y="938949"/>
            <a:ext cx="2524236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CL" b="1" dirty="0"/>
              <a:t>Patrocinador:</a:t>
            </a:r>
          </a:p>
          <a:p>
            <a:endParaRPr lang="es-CL" b="1" dirty="0"/>
          </a:p>
          <a:p>
            <a:r>
              <a:rPr lang="es-CL" b="1" dirty="0"/>
              <a:t>Coordinación</a:t>
            </a:r>
          </a:p>
          <a:p>
            <a:pPr marL="285750" indent="-285750">
              <a:buFontTx/>
              <a:buChar char="-"/>
            </a:pPr>
            <a:r>
              <a:rPr lang="es-CL" dirty="0"/>
              <a:t>Permisos para instalar dispositivos en la vía pública en diversos puntos de la comuna</a:t>
            </a:r>
          </a:p>
          <a:p>
            <a:endParaRPr lang="es-CL" b="1" dirty="0"/>
          </a:p>
          <a:p>
            <a:r>
              <a:rPr lang="es-CL" b="1" dirty="0"/>
              <a:t>Información</a:t>
            </a:r>
          </a:p>
          <a:p>
            <a:pPr marL="285750" indent="-285750">
              <a:buFontTx/>
              <a:buChar char="-"/>
            </a:pPr>
            <a:r>
              <a:rPr lang="es-CL" dirty="0"/>
              <a:t>Más imágenes para entrenar mejor los modelos</a:t>
            </a:r>
          </a:p>
          <a:p>
            <a:pPr marL="285750" indent="-285750">
              <a:buFontTx/>
              <a:buChar char="-"/>
            </a:pPr>
            <a:r>
              <a:rPr lang="es-CL" dirty="0"/>
              <a:t>Definir reportes que sean útiles para la toma de decisiones</a:t>
            </a:r>
          </a:p>
          <a:p>
            <a:endParaRPr lang="es-CL" b="1" dirty="0"/>
          </a:p>
          <a:p>
            <a:r>
              <a:rPr lang="es-CL" b="1" dirty="0"/>
              <a:t>Financiamiento</a:t>
            </a:r>
          </a:p>
          <a:p>
            <a:endParaRPr lang="es-CL" b="1" dirty="0"/>
          </a:p>
        </p:txBody>
      </p:sp>
      <p:sp>
        <p:nvSpPr>
          <p:cNvPr id="2" name="30 Rectángulo">
            <a:extLst>
              <a:ext uri="{FF2B5EF4-FFF2-40B4-BE49-F238E27FC236}">
                <a16:creationId xmlns:a16="http://schemas.microsoft.com/office/drawing/2014/main" id="{39AD88FD-9E95-4939-ADF0-614E3EB3B3D9}"/>
              </a:ext>
            </a:extLst>
          </p:cNvPr>
          <p:cNvSpPr/>
          <p:nvPr/>
        </p:nvSpPr>
        <p:spPr>
          <a:xfrm>
            <a:off x="106964" y="149923"/>
            <a:ext cx="19345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REQUERIMIENTOS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383ACD-0EF4-4755-84D3-322897E8F2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313" y="156638"/>
            <a:ext cx="3100988" cy="1952475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pic>
        <p:nvPicPr>
          <p:cNvPr id="12" name="Picture 4" descr="Soporte De Poste Para Camaras De Seguridad | Bases y Soportes Ltda">
            <a:extLst>
              <a:ext uri="{FF2B5EF4-FFF2-40B4-BE49-F238E27FC236}">
                <a16:creationId xmlns:a16="http://schemas.microsoft.com/office/drawing/2014/main" id="{D12315CA-D52F-4393-B468-A2FD690AC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20940" y="156638"/>
            <a:ext cx="1748172" cy="1952475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3854AB2-FAEC-47EA-8D01-26F2F9164763}"/>
              </a:ext>
            </a:extLst>
          </p:cNvPr>
          <p:cNvCxnSpPr>
            <a:cxnSpLocks/>
          </p:cNvCxnSpPr>
          <p:nvPr/>
        </p:nvCxnSpPr>
        <p:spPr>
          <a:xfrm flipV="1">
            <a:off x="1691680" y="1068086"/>
            <a:ext cx="3115596" cy="560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0789EA5-BF72-4E6F-9E6C-3E44EAA03C09}"/>
              </a:ext>
            </a:extLst>
          </p:cNvPr>
          <p:cNvCxnSpPr>
            <a:cxnSpLocks/>
          </p:cNvCxnSpPr>
          <p:nvPr/>
        </p:nvCxnSpPr>
        <p:spPr>
          <a:xfrm>
            <a:off x="2483768" y="3356992"/>
            <a:ext cx="3702403" cy="1666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4">
            <a:extLst>
              <a:ext uri="{FF2B5EF4-FFF2-40B4-BE49-F238E27FC236}">
                <a16:creationId xmlns:a16="http://schemas.microsoft.com/office/drawing/2014/main" id="{B1D9BE99-A713-461E-8F18-BE80F53DB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6474" y="850237"/>
            <a:ext cx="1120646" cy="10684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2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1C7906-1D71-4B79-8193-ACC642D2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135062"/>
            <a:ext cx="8694420" cy="5120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30 Rectángulo">
            <a:extLst>
              <a:ext uri="{FF2B5EF4-FFF2-40B4-BE49-F238E27FC236}">
                <a16:creationId xmlns:a16="http://schemas.microsoft.com/office/drawing/2014/main" id="{BEB0AF73-6DD1-425D-ACF9-E98887AF409A}"/>
              </a:ext>
            </a:extLst>
          </p:cNvPr>
          <p:cNvSpPr/>
          <p:nvPr/>
        </p:nvSpPr>
        <p:spPr>
          <a:xfrm>
            <a:off x="106964" y="149923"/>
            <a:ext cx="289393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BUSCANDO AUSPICIADORES</a:t>
            </a:r>
            <a:endParaRPr lang="es-CL" dirty="0"/>
          </a:p>
        </p:txBody>
      </p:sp>
      <p:sp>
        <p:nvSpPr>
          <p:cNvPr id="12" name="30 Rectángulo">
            <a:extLst>
              <a:ext uri="{FF2B5EF4-FFF2-40B4-BE49-F238E27FC236}">
                <a16:creationId xmlns:a16="http://schemas.microsoft.com/office/drawing/2014/main" id="{BC293416-99C4-4C97-869B-DB8686774254}"/>
              </a:ext>
            </a:extLst>
          </p:cNvPr>
          <p:cNvSpPr/>
          <p:nvPr/>
        </p:nvSpPr>
        <p:spPr>
          <a:xfrm>
            <a:off x="3487835" y="631845"/>
            <a:ext cx="29813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Enviando solicitud de Ayuda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8318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BCA24-2F37-4583-8FF1-CDB35A48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CD3DD3-8354-45E9-B32C-FE93FB765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Implementar algoritmos de Machine </a:t>
            </a:r>
            <a:r>
              <a:rPr lang="es-CL" dirty="0" err="1"/>
              <a:t>Learning</a:t>
            </a:r>
            <a:r>
              <a:rPr lang="es-CL" dirty="0"/>
              <a:t> “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The</a:t>
            </a:r>
            <a:r>
              <a:rPr lang="es-CL" dirty="0"/>
              <a:t> Edge”, para analizar -en tiempo real- el tráfico vehicular en la vía pública.</a:t>
            </a:r>
          </a:p>
          <a:p>
            <a:r>
              <a:rPr lang="es-CL" dirty="0"/>
              <a:t>Generar información confiable que ayude a la toma de decisión acerca del uso de la vía.</a:t>
            </a:r>
          </a:p>
          <a:p>
            <a:r>
              <a:rPr lang="es-CL" dirty="0"/>
              <a:t>Ayudar a decidir donde es conveniente, por ejemplo, implementar nuevas ciclovías o corredores segregados.</a:t>
            </a:r>
          </a:p>
        </p:txBody>
      </p:sp>
    </p:spTree>
    <p:extLst>
      <p:ext uri="{BB962C8B-B14F-4D97-AF65-F5344CB8AC3E}">
        <p14:creationId xmlns:p14="http://schemas.microsoft.com/office/powerpoint/2010/main" val="302406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D0CF06B8-6D11-4692-9425-ABDA3361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" y="1144132"/>
            <a:ext cx="8694420" cy="5120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30 Rectángulo">
            <a:extLst>
              <a:ext uri="{FF2B5EF4-FFF2-40B4-BE49-F238E27FC236}">
                <a16:creationId xmlns:a16="http://schemas.microsoft.com/office/drawing/2014/main" id="{C4874FAF-3972-42EE-AF54-CBBC52C03A7B}"/>
              </a:ext>
            </a:extLst>
          </p:cNvPr>
          <p:cNvSpPr/>
          <p:nvPr/>
        </p:nvSpPr>
        <p:spPr>
          <a:xfrm>
            <a:off x="106964" y="149923"/>
            <a:ext cx="289393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BUSCANDO AUSPICIADORES</a:t>
            </a:r>
            <a:endParaRPr lang="es-CL" dirty="0"/>
          </a:p>
        </p:txBody>
      </p:sp>
      <p:sp>
        <p:nvSpPr>
          <p:cNvPr id="12" name="30 Rectángulo">
            <a:extLst>
              <a:ext uri="{FF2B5EF4-FFF2-40B4-BE49-F238E27FC236}">
                <a16:creationId xmlns:a16="http://schemas.microsoft.com/office/drawing/2014/main" id="{77607A39-3276-48B3-8249-BB803DEDDD88}"/>
              </a:ext>
            </a:extLst>
          </p:cNvPr>
          <p:cNvSpPr/>
          <p:nvPr/>
        </p:nvSpPr>
        <p:spPr>
          <a:xfrm>
            <a:off x="3769413" y="642493"/>
            <a:ext cx="116070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Respuesta</a:t>
            </a:r>
            <a:endParaRPr lang="es-CL" dirty="0"/>
          </a:p>
        </p:txBody>
      </p:sp>
      <p:sp>
        <p:nvSpPr>
          <p:cNvPr id="14" name="30 Rectángulo">
            <a:extLst>
              <a:ext uri="{FF2B5EF4-FFF2-40B4-BE49-F238E27FC236}">
                <a16:creationId xmlns:a16="http://schemas.microsoft.com/office/drawing/2014/main" id="{B1F05782-2038-43B9-9E74-FDE94BC6C2E3}"/>
              </a:ext>
            </a:extLst>
          </p:cNvPr>
          <p:cNvSpPr/>
          <p:nvPr/>
        </p:nvSpPr>
        <p:spPr>
          <a:xfrm>
            <a:off x="5979300" y="4759356"/>
            <a:ext cx="2885812" cy="2031325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s-CL" b="1" dirty="0">
                <a:solidFill>
                  <a:srgbClr val="FF0000"/>
                </a:solidFill>
              </a:rPr>
              <a:t>¡ Hay interés !</a:t>
            </a:r>
          </a:p>
          <a:p>
            <a:pPr algn="ctr"/>
            <a:r>
              <a:rPr lang="es-CL" b="1" dirty="0">
                <a:solidFill>
                  <a:srgbClr val="FF0000"/>
                </a:solidFill>
              </a:rPr>
              <a:t>¡ Se obtuvo </a:t>
            </a:r>
            <a:r>
              <a:rPr lang="es-CL" b="1" dirty="0" err="1">
                <a:solidFill>
                  <a:srgbClr val="FF0000"/>
                </a:solidFill>
              </a:rPr>
              <a:t>FeedBack</a:t>
            </a:r>
            <a:r>
              <a:rPr lang="es-CL" b="1" dirty="0">
                <a:solidFill>
                  <a:srgbClr val="FF0000"/>
                </a:solidFill>
              </a:rPr>
              <a:t> !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rgbClr val="FF0000"/>
                </a:solidFill>
              </a:rPr>
              <a:t>¿Tasa de Error?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rgbClr val="FF0000"/>
                </a:solidFill>
              </a:rPr>
              <a:t>¿Niveles de Precisión?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rgbClr val="FF0000"/>
                </a:solidFill>
              </a:rPr>
              <a:t>¿Altura de Instalación?</a:t>
            </a:r>
          </a:p>
          <a:p>
            <a:pPr marL="285750" indent="-285750">
              <a:buFontTx/>
              <a:buChar char="-"/>
            </a:pPr>
            <a:r>
              <a:rPr lang="es-CL" dirty="0">
                <a:solidFill>
                  <a:srgbClr val="FF0000"/>
                </a:solidFill>
              </a:rPr>
              <a:t>¿Modelo de Negocio?</a:t>
            </a:r>
          </a:p>
          <a:p>
            <a:pPr marL="285750" indent="-285750">
              <a:buFontTx/>
              <a:buChar char="-"/>
            </a:pPr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88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BCA24-2F37-4583-8FF1-CDB35A48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CD3DD3-8354-45E9-B32C-FE93FB765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El proyecto es factible desde el punto de vista técnico y económico.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Existe interés por llevar a cabo un proyecto de estas características, ya que se entiende el impacto y beneficio social.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Se requiere un patrocinador o sponsor que facilite la exploración, experimentación y ajuste de los modelos en el ambiente real.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CL" dirty="0"/>
              <a:t>Se planea obtener el financiamiento requerido postulando a fondos concursables.</a:t>
            </a:r>
          </a:p>
        </p:txBody>
      </p:sp>
    </p:spTree>
    <p:extLst>
      <p:ext uri="{BB962C8B-B14F-4D97-AF65-F5344CB8AC3E}">
        <p14:creationId xmlns:p14="http://schemas.microsoft.com/office/powerpoint/2010/main" val="3209640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093916-9741-4B3C-B9BB-416D5DC722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7E1B0-30E2-478C-933A-FF7BF7118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200" dirty="0" err="1"/>
              <a:t>Proyectos</a:t>
            </a:r>
            <a:r>
              <a:rPr lang="en-US" sz="4200" dirty="0"/>
              <a:t> y </a:t>
            </a:r>
            <a:r>
              <a:rPr lang="en-US" sz="4200" dirty="0" err="1"/>
              <a:t>Productos</a:t>
            </a:r>
            <a:r>
              <a:rPr lang="en-US" sz="4200" dirty="0"/>
              <a:t> de </a:t>
            </a:r>
            <a:r>
              <a:rPr lang="en-US" sz="4200" dirty="0" err="1"/>
              <a:t>Datos</a:t>
            </a:r>
            <a:endParaRPr lang="en-US" sz="4200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Nuestros Clientes Universidad Del Desarrollo">
            <a:extLst>
              <a:ext uri="{FF2B5EF4-FFF2-40B4-BE49-F238E27FC236}">
                <a16:creationId xmlns:a16="http://schemas.microsoft.com/office/drawing/2014/main" id="{1A3E86C3-A5A4-4F8B-A589-9AB31459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77" y="83464"/>
            <a:ext cx="2496139" cy="143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ítulo 1">
            <a:extLst>
              <a:ext uri="{FF2B5EF4-FFF2-40B4-BE49-F238E27FC236}">
                <a16:creationId xmlns:a16="http://schemas.microsoft.com/office/drawing/2014/main" id="{6C1A6247-6125-406D-9224-5BB027FD6458}"/>
              </a:ext>
            </a:extLst>
          </p:cNvPr>
          <p:cNvSpPr txBox="1">
            <a:spLocks/>
          </p:cNvSpPr>
          <p:nvPr/>
        </p:nvSpPr>
        <p:spPr>
          <a:xfrm>
            <a:off x="251520" y="4991070"/>
            <a:ext cx="7004404" cy="1309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2800" dirty="0" err="1"/>
              <a:t>Profesor</a:t>
            </a:r>
            <a:r>
              <a:rPr lang="en-US" sz="2800" dirty="0"/>
              <a:t> : Alonso </a:t>
            </a:r>
            <a:r>
              <a:rPr lang="en-US" sz="2800" dirty="0" err="1"/>
              <a:t>Astroza</a:t>
            </a:r>
            <a:endParaRPr lang="en-US" sz="2800" dirty="0"/>
          </a:p>
          <a:p>
            <a:pPr algn="l">
              <a:lnSpc>
                <a:spcPct val="90000"/>
              </a:lnSpc>
            </a:pPr>
            <a:r>
              <a:rPr lang="en-US" sz="2800" dirty="0" err="1"/>
              <a:t>Alumnos</a:t>
            </a:r>
            <a:r>
              <a:rPr lang="en-US" sz="2800" dirty="0"/>
              <a:t> : Roy Barrera – José Pérez</a:t>
            </a:r>
          </a:p>
          <a:p>
            <a:pPr algn="l">
              <a:lnSpc>
                <a:spcPct val="90000"/>
              </a:lnSpc>
            </a:pPr>
            <a:r>
              <a:rPr lang="en-US" sz="2800" dirty="0" err="1"/>
              <a:t>Septiembre</a:t>
            </a:r>
            <a:r>
              <a:rPr lang="en-US" sz="28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445691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chine Learning': definición, tipos y aplicaciones práctica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425195" y="896227"/>
            <a:ext cx="4460502" cy="18847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royba\Downloads\bic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75" y="4703150"/>
            <a:ext cx="257086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royba\Downloads\Harley_Davidson_Fat_Boy_FLSTF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7824" y="4694410"/>
            <a:ext cx="2498756" cy="19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royba\Downloads\el-aston-martin-db5-de-james-bond-esta-de-regreso-98233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4129" y="4725144"/>
            <a:ext cx="3157322" cy="19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porte De Poste Para Camaras De Seguridad | Bases y Soportes Ltda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873" y="900822"/>
            <a:ext cx="2321036" cy="2592288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4 Conector recto de flecha"/>
          <p:cNvCxnSpPr>
            <a:cxnSpLocks/>
          </p:cNvCxnSpPr>
          <p:nvPr/>
        </p:nvCxnSpPr>
        <p:spPr>
          <a:xfrm flipH="1" flipV="1">
            <a:off x="1699246" y="3064128"/>
            <a:ext cx="1" cy="1621098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>
            <a:cxnSpLocks/>
          </p:cNvCxnSpPr>
          <p:nvPr/>
        </p:nvCxnSpPr>
        <p:spPr>
          <a:xfrm flipH="1" flipV="1">
            <a:off x="2052178" y="3032444"/>
            <a:ext cx="1229976" cy="165833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>
            <a:cxnSpLocks/>
          </p:cNvCxnSpPr>
          <p:nvPr/>
        </p:nvCxnSpPr>
        <p:spPr>
          <a:xfrm flipH="1" flipV="1">
            <a:off x="2367661" y="2846727"/>
            <a:ext cx="4245434" cy="1869053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Llamada ovalada"/>
          <p:cNvSpPr/>
          <p:nvPr/>
        </p:nvSpPr>
        <p:spPr>
          <a:xfrm>
            <a:off x="6468662" y="2581932"/>
            <a:ext cx="750569" cy="652570"/>
          </a:xfrm>
          <a:prstGeom prst="wedgeEllipseCallout">
            <a:avLst>
              <a:gd name="adj1" fmla="val 107191"/>
              <a:gd name="adj2" fmla="val -114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Bici</a:t>
            </a:r>
          </a:p>
        </p:txBody>
      </p:sp>
      <p:sp>
        <p:nvSpPr>
          <p:cNvPr id="43" name="42 Llamada ovalada"/>
          <p:cNvSpPr/>
          <p:nvPr/>
        </p:nvSpPr>
        <p:spPr>
          <a:xfrm>
            <a:off x="8074668" y="2625090"/>
            <a:ext cx="928789" cy="652570"/>
          </a:xfrm>
          <a:prstGeom prst="wedgeEllipseCallout">
            <a:avLst>
              <a:gd name="adj1" fmla="val -70131"/>
              <a:gd name="adj2" fmla="val -1171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Auto</a:t>
            </a:r>
          </a:p>
        </p:txBody>
      </p:sp>
      <p:sp>
        <p:nvSpPr>
          <p:cNvPr id="31" name="30 Rectángulo"/>
          <p:cNvSpPr/>
          <p:nvPr/>
        </p:nvSpPr>
        <p:spPr>
          <a:xfrm>
            <a:off x="106964" y="149923"/>
            <a:ext cx="273985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ANALISIS DEL USO DE VIAS</a:t>
            </a:r>
            <a:endParaRPr lang="es-CL" dirty="0"/>
          </a:p>
        </p:txBody>
      </p:sp>
      <p:sp>
        <p:nvSpPr>
          <p:cNvPr id="46" name="45 Rectángulo"/>
          <p:cNvSpPr/>
          <p:nvPr/>
        </p:nvSpPr>
        <p:spPr>
          <a:xfrm>
            <a:off x="729802" y="836712"/>
            <a:ext cx="116775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sp>
        <p:nvSpPr>
          <p:cNvPr id="47" name="46 Rectángulo"/>
          <p:cNvSpPr/>
          <p:nvPr/>
        </p:nvSpPr>
        <p:spPr>
          <a:xfrm>
            <a:off x="2870118" y="1772889"/>
            <a:ext cx="1437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2. Trasmisión</a:t>
            </a:r>
            <a:endParaRPr lang="es-CL" dirty="0"/>
          </a:p>
        </p:txBody>
      </p:sp>
      <p:sp>
        <p:nvSpPr>
          <p:cNvPr id="51" name="50 Rectángulo"/>
          <p:cNvSpPr/>
          <p:nvPr/>
        </p:nvSpPr>
        <p:spPr>
          <a:xfrm>
            <a:off x="4454022" y="830229"/>
            <a:ext cx="19566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b="1" dirty="0"/>
              <a:t>3. Reconocimiento</a:t>
            </a:r>
            <a:endParaRPr lang="es-CL" dirty="0"/>
          </a:p>
        </p:txBody>
      </p:sp>
      <p:pic>
        <p:nvPicPr>
          <p:cNvPr id="1039" name="Picture 15" descr="Más de la mitad de las pymes que usan Cloud se ubican fuera de la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70118" y="893486"/>
            <a:ext cx="1367073" cy="8748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ayo 8">
            <a:extLst>
              <a:ext uri="{FF2B5EF4-FFF2-40B4-BE49-F238E27FC236}">
                <a16:creationId xmlns:a16="http://schemas.microsoft.com/office/drawing/2014/main" id="{E01FEE13-C016-44A9-89AB-9FED267D9B29}"/>
              </a:ext>
            </a:extLst>
          </p:cNvPr>
          <p:cNvSpPr/>
          <p:nvPr/>
        </p:nvSpPr>
        <p:spPr>
          <a:xfrm rot="1865671" flipV="1">
            <a:off x="2533565" y="1151292"/>
            <a:ext cx="553985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ayo 24">
            <a:extLst>
              <a:ext uri="{FF2B5EF4-FFF2-40B4-BE49-F238E27FC236}">
                <a16:creationId xmlns:a16="http://schemas.microsoft.com/office/drawing/2014/main" id="{D58358AB-A880-4F12-AD94-05A1409E6B1D}"/>
              </a:ext>
            </a:extLst>
          </p:cNvPr>
          <p:cNvSpPr/>
          <p:nvPr/>
        </p:nvSpPr>
        <p:spPr>
          <a:xfrm rot="5400000" flipV="1">
            <a:off x="4193407" y="1238214"/>
            <a:ext cx="553985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2" name="Picture 2" descr="Icono de formato de archivo de video, archivo de icono de video,  rectángulo, vídeo png | PNGEgg">
            <a:extLst>
              <a:ext uri="{FF2B5EF4-FFF2-40B4-BE49-F238E27FC236}">
                <a16:creationId xmlns:a16="http://schemas.microsoft.com/office/drawing/2014/main" id="{8D81A67C-585C-4FBE-BDD8-774DC1A7A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22" b="95556" l="9778" r="89778">
                        <a14:foregroundMark x1="15111" y1="10222" x2="74222" y2="8000"/>
                        <a14:foregroundMark x1="74222" y1="8000" x2="85778" y2="11556"/>
                        <a14:foregroundMark x1="17333" y1="94667" x2="48000" y2="92000"/>
                        <a14:foregroundMark x1="48000" y1="92000" x2="83111" y2="95556"/>
                        <a14:foregroundMark x1="85778" y1="94222" x2="60889" y2="95556"/>
                        <a14:foregroundMark x1="52889" y1="95111" x2="87111" y2="95111"/>
                        <a14:foregroundMark x1="86667" y1="5778" x2="24889" y2="8444"/>
                        <a14:foregroundMark x1="24889" y1="8444" x2="46222" y2="6222"/>
                        <a14:foregroundMark x1="10667" y1="9778" x2="11111" y2="93333"/>
                        <a14:foregroundMark x1="89333" y1="12889" x2="87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0704" y="2109842"/>
            <a:ext cx="670414" cy="7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A75B7723-7D80-4F24-B5C8-2A1CC188B5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67" y="1836170"/>
            <a:ext cx="1573457" cy="1573457"/>
          </a:xfrm>
          <a:prstGeom prst="rect">
            <a:avLst/>
          </a:prstGeom>
        </p:spPr>
      </p:pic>
      <p:pic>
        <p:nvPicPr>
          <p:cNvPr id="71" name="Picture 8" descr="Icono de informe de negocios, estilo plano. Gráficos financieros. Aislado en el fondo blanco. Ilustración vectorial Foto de archivo - 91477550">
            <a:extLst>
              <a:ext uri="{FF2B5EF4-FFF2-40B4-BE49-F238E27FC236}">
                <a16:creationId xmlns:a16="http://schemas.microsoft.com/office/drawing/2014/main" id="{8335CD66-C1A9-4B98-A18C-BC55429AC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1556" b="89778" l="24888" r="77803">
                        <a14:foregroundMark x1="67743" y1="19541" x2="71076" y2="20889"/>
                        <a14:foregroundMark x1="59086" y1="16038" x2="60791" y2="16728"/>
                        <a14:foregroundMark x1="56794" y1="15111" x2="57212" y2="15280"/>
                        <a14:foregroundMark x1="56246" y1="14889" x2="56794" y2="15111"/>
                        <a14:foregroundMark x1="55146" y1="14444" x2="56246" y2="14889"/>
                        <a14:foregroundMark x1="54340" y1="14118" x2="55146" y2="14444"/>
                        <a14:foregroundMark x1="71076" y1="20889" x2="77354" y2="71333"/>
                        <a14:foregroundMark x1="77354" y1="71333" x2="71048" y2="88349"/>
                        <a14:foregroundMark x1="51361" y1="89728" x2="45740" y2="88667"/>
                        <a14:foregroundMark x1="45740" y1="88667" x2="26457" y2="74222"/>
                        <a14:foregroundMark x1="26457" y1="74222" x2="26233" y2="26222"/>
                        <a14:foregroundMark x1="26233" y1="26222" x2="50673" y2="18667"/>
                        <a14:foregroundMark x1="63987" y1="22077" x2="70628" y2="23778"/>
                        <a14:foregroundMark x1="52207" y1="19060" x2="63887" y2="22052"/>
                        <a14:foregroundMark x1="50673" y1="18667" x2="52203" y2="19059"/>
                        <a14:foregroundMark x1="26906" y1="73333" x2="26457" y2="89778"/>
                        <a14:foregroundMark x1="51158" y1="87333" x2="75336" y2="87333"/>
                        <a14:foregroundMark x1="28924" y1="87333" x2="49914" y2="87333"/>
                        <a14:foregroundMark x1="76906" y1="71556" x2="73991" y2="88444"/>
                        <a14:foregroundMark x1="54546" y1="14667" x2="55830" y2="14667"/>
                        <a14:foregroundMark x1="54123" y1="14667" x2="54322" y2="14667"/>
                        <a14:foregroundMark x1="51345" y1="89778" x2="57399" y2="89556"/>
                        <a14:foregroundMark x1="71525" y1="23111" x2="77354" y2="22000"/>
                        <a14:foregroundMark x1="70852" y1="20889" x2="71076" y2="20889"/>
                        <a14:foregroundMark x1="46054" y1="14667" x2="45964" y2="15111"/>
                        <a14:foregroundMark x1="46115" y1="14362" x2="46054" y2="14667"/>
                        <a14:foregroundMark x1="46217" y1="13857" x2="46169" y2="14097"/>
                        <a14:foregroundMark x1="67265" y1="19778" x2="68834" y2="19556"/>
                        <a14:foregroundMark x1="24888" y1="20444" x2="24888" y2="20444"/>
                        <a14:foregroundMark x1="37220" y1="52000" x2="60987" y2="51778"/>
                        <a14:foregroundMark x1="60987" y1="51778" x2="34753" y2="53556"/>
                        <a14:foregroundMark x1="34753" y1="53556" x2="32511" y2="55333"/>
                        <a14:foregroundMark x1="32511" y1="59111" x2="70179" y2="59111"/>
                        <a14:foregroundMark x1="50448" y1="54444" x2="71300" y2="55111"/>
                        <a14:foregroundMark x1="34081" y1="64000" x2="71525" y2="64444"/>
                        <a14:foregroundMark x1="62737" y1="19333" x2="63229" y2="19556"/>
                        <a14:foregroundMark x1="55381" y1="16000" x2="62737" y2="19333"/>
                        <a14:foregroundMark x1="50584" y1="12000" x2="51570" y2="11556"/>
                        <a14:foregroundMark x1="49598" y1="12444" x2="50584" y2="12000"/>
                        <a14:foregroundMark x1="49103" y1="12667" x2="49598" y2="12444"/>
                        <a14:foregroundMark x1="50000" y1="12222" x2="50000" y2="12222"/>
                        <a14:foregroundMark x1="54484" y1="14000" x2="54484" y2="14000"/>
                        <a14:foregroundMark x1="32960" y1="53111" x2="57175" y2="58000"/>
                        <a14:foregroundMark x1="57175" y1="58000" x2="32511" y2="62667"/>
                        <a14:foregroundMark x1="32511" y1="62667" x2="56278" y2="56000"/>
                        <a14:foregroundMark x1="56278" y1="56000" x2="33184" y2="63333"/>
                        <a14:foregroundMark x1="33184" y1="63333" x2="32287" y2="62889"/>
                        <a14:foregroundMark x1="35426" y1="56222" x2="31614" y2="56444"/>
                        <a14:foregroundMark x1="70852" y1="61778" x2="70852" y2="62667"/>
                        <a14:foregroundMark x1="68161" y1="20000" x2="67713" y2="20000"/>
                        <a14:foregroundMark x1="67713" y1="19778" x2="67713" y2="19778"/>
                        <a14:foregroundMark x1="63453" y1="19556" x2="63901" y2="19556"/>
                        <a14:foregroundMark x1="67040" y1="20000" x2="68834" y2="20000"/>
                        <a14:foregroundMark x1="77803" y1="23778" x2="75561" y2="49556"/>
                        <a14:foregroundMark x1="26906" y1="19778" x2="25561" y2="20000"/>
                        <a14:foregroundMark x1="24888" y1="20222" x2="24888" y2="20222"/>
                        <a14:foregroundMark x1="27354" y1="20000" x2="24888" y2="21333"/>
                        <a14:foregroundMark x1="68161" y1="19778" x2="68161" y2="19778"/>
                        <a14:foregroundMark x1="67713" y1="19778" x2="67713" y2="19778"/>
                        <a14:foregroundMark x1="68161" y1="19778" x2="67937" y2="19778"/>
                        <a14:backgroundMark x1="56277" y1="91343" x2="70852" y2="91556"/>
                        <a14:backgroundMark x1="58520" y1="91111" x2="56546" y2="90915"/>
                        <a14:backgroundMark x1="24166" y1="20566" x2="23991" y2="20667"/>
                        <a14:backgroundMark x1="66864" y1="17980" x2="68101" y2="18357"/>
                        <a14:backgroundMark x1="65233" y1="17482" x2="66306" y2="17810"/>
                        <a14:backgroundMark x1="45166" y1="14955" x2="45067" y2="15111"/>
                        <a14:backgroundMark x1="44619" y1="15111" x2="26682" y2="17556"/>
                        <a14:backgroundMark x1="28251" y1="19111" x2="26655" y2="19428"/>
                        <a14:backgroundMark x1="67365" y1="18760" x2="68161" y2="18444"/>
                        <a14:backgroundMark x1="67448" y1="18889" x2="67788" y2="18889"/>
                        <a14:backgroundMark x1="65919" y1="18889" x2="66999" y2="18889"/>
                        <a14:backgroundMark x1="53587" y1="15556" x2="54036" y2="14889"/>
                        <a14:backgroundMark x1="54036" y1="15111" x2="53358" y2="14271"/>
                        <a14:backgroundMark x1="45740" y1="15333" x2="45740" y2="15333"/>
                        <a14:backgroundMark x1="45964" y1="14667" x2="45964" y2="14667"/>
                        <a14:backgroundMark x1="46188" y1="13111" x2="45740" y2="13333"/>
                        <a14:backgroundMark x1="51570" y1="12667" x2="51570" y2="12667"/>
                        <a14:backgroundMark x1="52466" y1="12000" x2="52466" y2="12000"/>
                        <a14:backgroundMark x1="51071" y1="12543" x2="52466" y2="12889"/>
                        <a14:backgroundMark x1="53812" y1="14000" x2="54036" y2="13778"/>
                        <a14:backgroundMark x1="53139" y1="12444" x2="53139" y2="12444"/>
                        <a14:backgroundMark x1="45964" y1="13778" x2="45740" y2="13778"/>
                        <a14:backgroundMark x1="45964" y1="14667" x2="45964" y2="14667"/>
                        <a14:backgroundMark x1="45740" y1="14444" x2="45964" y2="14222"/>
                        <a14:backgroundMark x1="54260" y1="14222" x2="54036" y2="14222"/>
                        <a14:backgroundMark x1="50673" y1="12444" x2="50673" y2="12444"/>
                        <a14:backgroundMark x1="51121" y1="12000" x2="51121" y2="12000"/>
                        <a14:backgroundMark x1="51570" y1="12000" x2="51570" y2="12000"/>
                        <a14:backgroundMark x1="57399" y1="15111" x2="57399" y2="15111"/>
                        <a14:backgroundMark x1="57175" y1="15333" x2="57175" y2="15333"/>
                        <a14:backgroundMark x1="50224" y1="12444" x2="50224" y2="12444"/>
                        <a14:backgroundMark x1="49327" y1="13111" x2="49327" y2="13111"/>
                        <a14:backgroundMark x1="49552" y1="12667" x2="49552" y2="12667"/>
                        <a14:backgroundMark x1="54036" y1="14444" x2="54036" y2="14444"/>
                        <a14:backgroundMark x1="24664" y1="20000" x2="24664" y2="20000"/>
                        <a14:backgroundMark x1="68834" y1="19333" x2="68834" y2="19333"/>
                        <a14:backgroundMark x1="63677" y1="19333" x2="63677" y2="19333"/>
                        <a14:backgroundMark x1="64126" y1="19333" x2="64126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297" t="8165" r="18473" b="8000"/>
          <a:stretch/>
        </p:blipFill>
        <p:spPr bwMode="auto">
          <a:xfrm rot="2160183">
            <a:off x="7538451" y="3371850"/>
            <a:ext cx="1350305" cy="18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43 Llamada ovalada"/>
          <p:cNvSpPr/>
          <p:nvPr/>
        </p:nvSpPr>
        <p:spPr>
          <a:xfrm>
            <a:off x="7134237" y="3048231"/>
            <a:ext cx="1025425" cy="580563"/>
          </a:xfrm>
          <a:prstGeom prst="wedgeEllipseCallout">
            <a:avLst>
              <a:gd name="adj1" fmla="val 9148"/>
              <a:gd name="adj2" fmla="val -1951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Moto</a:t>
            </a:r>
          </a:p>
        </p:txBody>
      </p:sp>
      <p:sp>
        <p:nvSpPr>
          <p:cNvPr id="73" name="46 Rectángulo">
            <a:extLst>
              <a:ext uri="{FF2B5EF4-FFF2-40B4-BE49-F238E27FC236}">
                <a16:creationId xmlns:a16="http://schemas.microsoft.com/office/drawing/2014/main" id="{C8091001-A20D-4825-AC12-1E0C167EFB94}"/>
              </a:ext>
            </a:extLst>
          </p:cNvPr>
          <p:cNvSpPr/>
          <p:nvPr/>
        </p:nvSpPr>
        <p:spPr>
          <a:xfrm>
            <a:off x="6474993" y="3666809"/>
            <a:ext cx="127009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4. Reportes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7225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  <p:bldP spid="46" grpId="0"/>
      <p:bldP spid="47" grpId="0" animBg="1"/>
      <p:bldP spid="51" grpId="0"/>
      <p:bldP spid="9" grpId="0" animBg="1"/>
      <p:bldP spid="25" grpId="0" animBg="1"/>
      <p:bldP spid="44" grpId="0" animBg="1"/>
      <p:bldP spid="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chine Learning': definición, tipos y aplicaciones práctica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585435" y="896227"/>
            <a:ext cx="2235037" cy="18847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porte De Poste Para Camaras De Seguridad | Bases y Soportes Lt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873" y="900822"/>
            <a:ext cx="2321036" cy="2592288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30 Rectángulo"/>
          <p:cNvSpPr/>
          <p:nvPr/>
        </p:nvSpPr>
        <p:spPr>
          <a:xfrm>
            <a:off x="106964" y="149923"/>
            <a:ext cx="273985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ANALISIS DEL USO DE VIAS</a:t>
            </a:r>
            <a:endParaRPr lang="es-CL" dirty="0"/>
          </a:p>
        </p:txBody>
      </p:sp>
      <p:sp>
        <p:nvSpPr>
          <p:cNvPr id="47" name="46 Rectángulo"/>
          <p:cNvSpPr/>
          <p:nvPr/>
        </p:nvSpPr>
        <p:spPr>
          <a:xfrm>
            <a:off x="3961892" y="1773989"/>
            <a:ext cx="1437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2. Trasmisión</a:t>
            </a:r>
            <a:endParaRPr lang="es-CL" dirty="0"/>
          </a:p>
        </p:txBody>
      </p:sp>
      <p:pic>
        <p:nvPicPr>
          <p:cNvPr id="1039" name="Picture 15" descr="Más de la mitad de las pymes que usan Cloud se ubican fuera de la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97015" y="893486"/>
            <a:ext cx="1367073" cy="8748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ayo 8">
            <a:extLst>
              <a:ext uri="{FF2B5EF4-FFF2-40B4-BE49-F238E27FC236}">
                <a16:creationId xmlns:a16="http://schemas.microsoft.com/office/drawing/2014/main" id="{E01FEE13-C016-44A9-89AB-9FED267D9B29}"/>
              </a:ext>
            </a:extLst>
          </p:cNvPr>
          <p:cNvSpPr/>
          <p:nvPr/>
        </p:nvSpPr>
        <p:spPr>
          <a:xfrm rot="2761011" flipV="1">
            <a:off x="2969361" y="1060380"/>
            <a:ext cx="553985" cy="1176763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Rayo 24">
            <a:extLst>
              <a:ext uri="{FF2B5EF4-FFF2-40B4-BE49-F238E27FC236}">
                <a16:creationId xmlns:a16="http://schemas.microsoft.com/office/drawing/2014/main" id="{D58358AB-A880-4F12-AD94-05A1409E6B1D}"/>
              </a:ext>
            </a:extLst>
          </p:cNvPr>
          <p:cNvSpPr/>
          <p:nvPr/>
        </p:nvSpPr>
        <p:spPr>
          <a:xfrm rot="4804996" flipV="1">
            <a:off x="5770444" y="1007410"/>
            <a:ext cx="553985" cy="1152263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6" name="Picture 4" descr="Qué es exactamente un Paquete de software? | MicroTeknologias">
            <a:extLst>
              <a:ext uri="{FF2B5EF4-FFF2-40B4-BE49-F238E27FC236}">
                <a16:creationId xmlns:a16="http://schemas.microsoft.com/office/drawing/2014/main" id="{22745CA6-4C92-45C9-9650-7801608E9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0724" y="3861048"/>
            <a:ext cx="2857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cono de formato de archivo de video, archivo de icono de video,  rectángulo, vídeo png | PNGEgg">
            <a:extLst>
              <a:ext uri="{FF2B5EF4-FFF2-40B4-BE49-F238E27FC236}">
                <a16:creationId xmlns:a16="http://schemas.microsoft.com/office/drawing/2014/main" id="{39EFAD71-D7F2-4136-872D-300C9AE63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222" b="95556" l="9778" r="89778">
                        <a14:foregroundMark x1="15111" y1="10222" x2="74222" y2="8000"/>
                        <a14:foregroundMark x1="74222" y1="8000" x2="85778" y2="11556"/>
                        <a14:foregroundMark x1="17333" y1="94667" x2="48000" y2="92000"/>
                        <a14:foregroundMark x1="48000" y1="92000" x2="83111" y2="95556"/>
                        <a14:foregroundMark x1="85778" y1="94222" x2="60889" y2="95556"/>
                        <a14:foregroundMark x1="52889" y1="95111" x2="87111" y2="95111"/>
                        <a14:foregroundMark x1="86667" y1="5778" x2="24889" y2="8444"/>
                        <a14:foregroundMark x1="24889" y1="8444" x2="46222" y2="6222"/>
                        <a14:foregroundMark x1="10667" y1="9778" x2="11111" y2="93333"/>
                        <a14:foregroundMark x1="89333" y1="12889" x2="87556" y2="9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274" y="2379912"/>
            <a:ext cx="1148400" cy="12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lecha: hacia abajo 28">
            <a:extLst>
              <a:ext uri="{FF2B5EF4-FFF2-40B4-BE49-F238E27FC236}">
                <a16:creationId xmlns:a16="http://schemas.microsoft.com/office/drawing/2014/main" id="{A7236F5E-3459-45F6-9C2F-2D975292DD30}"/>
              </a:ext>
            </a:extLst>
          </p:cNvPr>
          <p:cNvSpPr/>
          <p:nvPr/>
        </p:nvSpPr>
        <p:spPr>
          <a:xfrm>
            <a:off x="4907446" y="3704211"/>
            <a:ext cx="504056" cy="564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30 Rectángulo">
            <a:extLst>
              <a:ext uri="{FF2B5EF4-FFF2-40B4-BE49-F238E27FC236}">
                <a16:creationId xmlns:a16="http://schemas.microsoft.com/office/drawing/2014/main" id="{D5842D1E-FC14-4DA9-A09E-9626463BFF41}"/>
              </a:ext>
            </a:extLst>
          </p:cNvPr>
          <p:cNvSpPr/>
          <p:nvPr/>
        </p:nvSpPr>
        <p:spPr>
          <a:xfrm>
            <a:off x="2830852" y="2441301"/>
            <a:ext cx="1726355" cy="120032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CL" b="1" dirty="0"/>
              <a:t>     En definitiva, </a:t>
            </a:r>
          </a:p>
          <a:p>
            <a:r>
              <a:rPr lang="es-CL" b="1" dirty="0"/>
              <a:t>un video no son</a:t>
            </a:r>
          </a:p>
          <a:p>
            <a:r>
              <a:rPr lang="es-CL" b="1" dirty="0"/>
              <a:t>más que datos. </a:t>
            </a:r>
          </a:p>
          <a:p>
            <a:r>
              <a:rPr lang="es-CL" b="1" dirty="0"/>
              <a:t>(1s y 0s)</a:t>
            </a:r>
            <a:endParaRPr lang="es-CL" dirty="0"/>
          </a:p>
        </p:txBody>
      </p:sp>
      <p:sp>
        <p:nvSpPr>
          <p:cNvPr id="36" name="45 Rectángulo">
            <a:extLst>
              <a:ext uri="{FF2B5EF4-FFF2-40B4-BE49-F238E27FC236}">
                <a16:creationId xmlns:a16="http://schemas.microsoft.com/office/drawing/2014/main" id="{3E49F496-73E3-4583-9BF8-458D07976247}"/>
              </a:ext>
            </a:extLst>
          </p:cNvPr>
          <p:cNvSpPr/>
          <p:nvPr/>
        </p:nvSpPr>
        <p:spPr>
          <a:xfrm>
            <a:off x="729802" y="836712"/>
            <a:ext cx="116775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sp>
        <p:nvSpPr>
          <p:cNvPr id="37" name="50 Rectángulo">
            <a:extLst>
              <a:ext uri="{FF2B5EF4-FFF2-40B4-BE49-F238E27FC236}">
                <a16:creationId xmlns:a16="http://schemas.microsoft.com/office/drawing/2014/main" id="{9CEDA47F-29D6-4405-8C51-F7A700588863}"/>
              </a:ext>
            </a:extLst>
          </p:cNvPr>
          <p:cNvSpPr/>
          <p:nvPr/>
        </p:nvSpPr>
        <p:spPr>
          <a:xfrm>
            <a:off x="6575751" y="830229"/>
            <a:ext cx="19566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s-CL" b="1" dirty="0"/>
              <a:t>3. Reconocimiento</a:t>
            </a:r>
            <a:endParaRPr lang="es-CL" dirty="0"/>
          </a:p>
        </p:txBody>
      </p:sp>
      <p:sp>
        <p:nvSpPr>
          <p:cNvPr id="34" name="30 Rectángulo">
            <a:extLst>
              <a:ext uri="{FF2B5EF4-FFF2-40B4-BE49-F238E27FC236}">
                <a16:creationId xmlns:a16="http://schemas.microsoft.com/office/drawing/2014/main" id="{31FFEE21-4CD4-435F-ACDD-1B1E3C097EBE}"/>
              </a:ext>
            </a:extLst>
          </p:cNvPr>
          <p:cNvSpPr/>
          <p:nvPr/>
        </p:nvSpPr>
        <p:spPr>
          <a:xfrm>
            <a:off x="6484357" y="3747812"/>
            <a:ext cx="2437206" cy="2308324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just"/>
            <a:r>
              <a:rPr lang="es-CL" b="1" dirty="0"/>
              <a:t>         La transmisión de </a:t>
            </a:r>
          </a:p>
          <a:p>
            <a:pPr algn="just"/>
            <a:r>
              <a:rPr lang="es-CL" b="1" dirty="0"/>
              <a:t>datos en internet o por </a:t>
            </a:r>
          </a:p>
          <a:p>
            <a:pPr algn="just"/>
            <a:r>
              <a:rPr lang="es-CL" b="1" dirty="0"/>
              <a:t>redes telefónicas se  </a:t>
            </a:r>
          </a:p>
          <a:p>
            <a:pPr algn="just"/>
            <a:r>
              <a:rPr lang="es-CL" b="1" dirty="0"/>
              <a:t>realiza “por paquetes”.</a:t>
            </a:r>
          </a:p>
          <a:p>
            <a:pPr algn="just"/>
            <a:endParaRPr lang="es-CL" b="1" dirty="0"/>
          </a:p>
          <a:p>
            <a:pPr algn="just"/>
            <a:r>
              <a:rPr lang="es-CL" b="1" dirty="0"/>
              <a:t>              Está acción de </a:t>
            </a:r>
          </a:p>
          <a:p>
            <a:pPr algn="just"/>
            <a:r>
              <a:rPr lang="es-CL" b="1" dirty="0"/>
              <a:t>transmitir datos tiene </a:t>
            </a:r>
          </a:p>
          <a:p>
            <a:pPr algn="just"/>
            <a:r>
              <a:rPr lang="es-CL" b="1" dirty="0"/>
              <a:t>costos asociados.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2664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Balanza: Imágenes, fotos de stock y vectores | Shutterstock">
            <a:extLst>
              <a:ext uri="{FF2B5EF4-FFF2-40B4-BE49-F238E27FC236}">
                <a16:creationId xmlns:a16="http://schemas.microsoft.com/office/drawing/2014/main" id="{6A571750-E7B0-4258-BA66-B9640DFA4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3105" y="548680"/>
            <a:ext cx="3511111" cy="261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A93F67A-9669-4C86-AB86-13312A1E9AD5}"/>
              </a:ext>
            </a:extLst>
          </p:cNvPr>
          <p:cNvSpPr txBox="1"/>
          <p:nvPr/>
        </p:nvSpPr>
        <p:spPr>
          <a:xfrm>
            <a:off x="2030894" y="883625"/>
            <a:ext cx="644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7200" dirty="0"/>
              <a:t>=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5972AC73-B6BC-4EF3-9656-483426271B6D}"/>
              </a:ext>
            </a:extLst>
          </p:cNvPr>
          <p:cNvGrpSpPr/>
          <p:nvPr/>
        </p:nvGrpSpPr>
        <p:grpSpPr>
          <a:xfrm>
            <a:off x="4952092" y="548680"/>
            <a:ext cx="3817520" cy="2615672"/>
            <a:chOff x="4938539" y="836711"/>
            <a:chExt cx="3705225" cy="259228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497FE19-1D74-41FB-8DCE-7D883203F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8539" y="836711"/>
              <a:ext cx="3705225" cy="2592289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25BDD0E9-B40F-4B7F-8FF1-2A52B14F6B3D}"/>
                </a:ext>
              </a:extLst>
            </p:cNvPr>
            <p:cNvGrpSpPr/>
            <p:nvPr/>
          </p:nvGrpSpPr>
          <p:grpSpPr>
            <a:xfrm>
              <a:off x="5442595" y="1364191"/>
              <a:ext cx="1148400" cy="1261718"/>
              <a:chOff x="4362822" y="887987"/>
              <a:chExt cx="1793354" cy="1714500"/>
            </a:xfrm>
          </p:grpSpPr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9BF9692C-73BB-4790-B27D-2B762D46807A}"/>
                  </a:ext>
                </a:extLst>
              </p:cNvPr>
              <p:cNvSpPr/>
              <p:nvPr/>
            </p:nvSpPr>
            <p:spPr>
              <a:xfrm>
                <a:off x="4572000" y="1097165"/>
                <a:ext cx="1368152" cy="1296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9" name="Picture 2" descr="Icono de formato de archivo de video, archivo de icono de video,  rectángulo, vídeo png | PNGEgg">
                <a:extLst>
                  <a:ext uri="{FF2B5EF4-FFF2-40B4-BE49-F238E27FC236}">
                    <a16:creationId xmlns:a16="http://schemas.microsoft.com/office/drawing/2014/main" id="{ABFD9F7B-EABC-4F46-B33A-A894FFD1D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222" b="95556" l="9778" r="89778">
                            <a14:foregroundMark x1="15111" y1="10222" x2="74222" y2="8000"/>
                            <a14:foregroundMark x1="74222" y1="8000" x2="85778" y2="11556"/>
                            <a14:foregroundMark x1="17333" y1="94667" x2="48000" y2="92000"/>
                            <a14:foregroundMark x1="48000" y1="92000" x2="83111" y2="95556"/>
                            <a14:foregroundMark x1="85778" y1="94222" x2="60889" y2="95556"/>
                            <a14:foregroundMark x1="52889" y1="95111" x2="87111" y2="95111"/>
                            <a14:foregroundMark x1="86667" y1="5778" x2="24889" y2="8444"/>
                            <a14:foregroundMark x1="24889" y1="8444" x2="46222" y2="6222"/>
                            <a14:foregroundMark x1="10667" y1="9778" x2="11111" y2="93333"/>
                            <a14:foregroundMark x1="89333" y1="12889" x2="87556" y2="95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2822" y="887987"/>
                <a:ext cx="1793354" cy="171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4" descr="Icono del archivo de texto ilustración del vector. Ilustración de texto -  78702391">
              <a:extLst>
                <a:ext uri="{FF2B5EF4-FFF2-40B4-BE49-F238E27FC236}">
                  <a16:creationId xmlns:a16="http://schemas.microsoft.com/office/drawing/2014/main" id="{E712947D-1420-4D5D-AB5C-A0D46DCE7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2444" y1="17333" x2="61333" y2="23556"/>
                          <a14:foregroundMark x1="61333" y1="23556" x2="69778" y2="52000"/>
                          <a14:foregroundMark x1="69778" y1="52000" x2="57778" y2="77778"/>
                          <a14:foregroundMark x1="57778" y1="77778" x2="28444" y2="75111"/>
                          <a14:foregroundMark x1="28444" y1="75111" x2="25778" y2="46667"/>
                          <a14:foregroundMark x1="25778" y1="46667" x2="39556" y2="20000"/>
                          <a14:foregroundMark x1="39556" y1="20000" x2="59111" y2="16889"/>
                          <a14:foregroundMark x1="25778" y1="26667" x2="39556" y2="32000"/>
                          <a14:foregroundMark x1="24444" y1="20444" x2="27556" y2="4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755" y="1340013"/>
              <a:ext cx="1080875" cy="108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6628DA7-A47C-42D6-95CF-2F452C987C1B}"/>
                </a:ext>
              </a:extLst>
            </p:cNvPr>
            <p:cNvSpPr txBox="1"/>
            <p:nvPr/>
          </p:nvSpPr>
          <p:spPr>
            <a:xfrm>
              <a:off x="6481194" y="1229016"/>
              <a:ext cx="64472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L" sz="7200" dirty="0"/>
                <a:t>&gt;</a:t>
              </a: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B1941A2-99F8-49DD-80FD-846B416EBB5D}"/>
              </a:ext>
            </a:extLst>
          </p:cNvPr>
          <p:cNvGrpSpPr/>
          <p:nvPr/>
        </p:nvGrpSpPr>
        <p:grpSpPr>
          <a:xfrm>
            <a:off x="273871" y="3944061"/>
            <a:ext cx="3694233" cy="2668286"/>
            <a:chOff x="323528" y="3857069"/>
            <a:chExt cx="3694233" cy="2668286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BBF05757-05D1-4AF3-96CE-E8AC6D487501}"/>
                </a:ext>
              </a:extLst>
            </p:cNvPr>
            <p:cNvGrpSpPr/>
            <p:nvPr/>
          </p:nvGrpSpPr>
          <p:grpSpPr>
            <a:xfrm>
              <a:off x="323528" y="3934555"/>
              <a:ext cx="2857500" cy="2590800"/>
              <a:chOff x="2295107" y="3789040"/>
              <a:chExt cx="2857500" cy="2590800"/>
            </a:xfrm>
          </p:grpSpPr>
          <p:pic>
            <p:nvPicPr>
              <p:cNvPr id="17" name="Picture 4" descr="Qué es exactamente un Paquete de software? | MicroTeknologias">
                <a:extLst>
                  <a:ext uri="{FF2B5EF4-FFF2-40B4-BE49-F238E27FC236}">
                    <a16:creationId xmlns:a16="http://schemas.microsoft.com/office/drawing/2014/main" id="{E187DE77-E2A7-46DD-9107-CE4181B9C4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5107" y="3789040"/>
                <a:ext cx="2857500" cy="259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0A6D3E10-358E-486B-A888-F5AFD1CFCC45}"/>
                  </a:ext>
                </a:extLst>
              </p:cNvPr>
              <p:cNvGrpSpPr/>
              <p:nvPr/>
            </p:nvGrpSpPr>
            <p:grpSpPr>
              <a:xfrm>
                <a:off x="3131840" y="3789040"/>
                <a:ext cx="1148400" cy="1261718"/>
                <a:chOff x="4362822" y="966546"/>
                <a:chExt cx="1793354" cy="1714500"/>
              </a:xfrm>
            </p:grpSpPr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EBA63F0E-0F89-41E1-A61B-F75B523D9701}"/>
                    </a:ext>
                  </a:extLst>
                </p:cNvPr>
                <p:cNvSpPr/>
                <p:nvPr/>
              </p:nvSpPr>
              <p:spPr>
                <a:xfrm>
                  <a:off x="4572000" y="1097165"/>
                  <a:ext cx="1368152" cy="12961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/>
                </a:p>
              </p:txBody>
            </p:sp>
            <p:pic>
              <p:nvPicPr>
                <p:cNvPr id="21" name="Picture 2" descr="Icono de formato de archivo de video, archivo de icono de video,  rectángulo, vídeo png | PNGEgg">
                  <a:extLst>
                    <a:ext uri="{FF2B5EF4-FFF2-40B4-BE49-F238E27FC236}">
                      <a16:creationId xmlns:a16="http://schemas.microsoft.com/office/drawing/2014/main" id="{156505F8-902E-4063-A2BB-73F889634FD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6222" b="95556" l="9778" r="89778">
                              <a14:foregroundMark x1="15111" y1="10222" x2="74222" y2="8000"/>
                              <a14:foregroundMark x1="74222" y1="8000" x2="85778" y2="11556"/>
                              <a14:foregroundMark x1="17333" y1="94667" x2="48000" y2="92000"/>
                              <a14:foregroundMark x1="48000" y1="92000" x2="83111" y2="95556"/>
                              <a14:foregroundMark x1="85778" y1="94222" x2="60889" y2="95556"/>
                              <a14:foregroundMark x1="52889" y1="95111" x2="87111" y2="95111"/>
                              <a14:foregroundMark x1="86667" y1="5778" x2="24889" y2="8444"/>
                              <a14:foregroundMark x1="24889" y1="8444" x2="46222" y2="6222"/>
                              <a14:foregroundMark x1="10667" y1="9778" x2="11111" y2="93333"/>
                              <a14:foregroundMark x1="89333" y1="12889" x2="87556" y2="9511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62822" y="966546"/>
                  <a:ext cx="1793354" cy="17145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3" name="Picture 10" descr="Balanza: Imágenes, fotos de stock y vectores | Shutterstock">
              <a:extLst>
                <a:ext uri="{FF2B5EF4-FFF2-40B4-BE49-F238E27FC236}">
                  <a16:creationId xmlns:a16="http://schemas.microsoft.com/office/drawing/2014/main" id="{DCC97BD9-4C73-4BA3-9DE1-53FD499C4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19337" y="4856972"/>
              <a:ext cx="987843" cy="95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Balanza: Imágenes, fotos de stock y vectores | Shutterstock">
              <a:extLst>
                <a:ext uri="{FF2B5EF4-FFF2-40B4-BE49-F238E27FC236}">
                  <a16:creationId xmlns:a16="http://schemas.microsoft.com/office/drawing/2014/main" id="{66C241F1-332E-4B3D-A464-1C6213FB2B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09648" y="3857069"/>
              <a:ext cx="1008113" cy="95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9A372D56-42DD-4C0E-921B-889011322159}"/>
              </a:ext>
            </a:extLst>
          </p:cNvPr>
          <p:cNvGrpSpPr/>
          <p:nvPr/>
        </p:nvGrpSpPr>
        <p:grpSpPr>
          <a:xfrm>
            <a:off x="5574113" y="4187502"/>
            <a:ext cx="1784201" cy="1512923"/>
            <a:chOff x="5807283" y="4149080"/>
            <a:chExt cx="1784201" cy="1512923"/>
          </a:xfrm>
        </p:grpSpPr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8FC9CE5-0606-40DF-9B47-366E07CBA233}"/>
                </a:ext>
              </a:extLst>
            </p:cNvPr>
            <p:cNvGrpSpPr/>
            <p:nvPr/>
          </p:nvGrpSpPr>
          <p:grpSpPr>
            <a:xfrm>
              <a:off x="6399343" y="4149080"/>
              <a:ext cx="1192141" cy="1512923"/>
              <a:chOff x="6399343" y="4149080"/>
              <a:chExt cx="1192141" cy="1512923"/>
            </a:xfrm>
          </p:grpSpPr>
          <p:pic>
            <p:nvPicPr>
              <p:cNvPr id="18" name="Picture 4" descr="Qué es exactamente un Paquete de software? | MicroTeknologias">
                <a:extLst>
                  <a:ext uri="{FF2B5EF4-FFF2-40B4-BE49-F238E27FC236}">
                    <a16:creationId xmlns:a16="http://schemas.microsoft.com/office/drawing/2014/main" id="{EA069B14-77A5-43ED-8EC7-E848F2E090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9343" y="4581128"/>
                <a:ext cx="1192141" cy="1080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 descr="Icono del archivo de texto ilustración del vector. Ilustración de texto -  78702391">
                <a:extLst>
                  <a:ext uri="{FF2B5EF4-FFF2-40B4-BE49-F238E27FC236}">
                    <a16:creationId xmlns:a16="http://schemas.microsoft.com/office/drawing/2014/main" id="{26914BFC-7B0B-4F3C-8CBA-21B944EE66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2444" y1="17333" x2="61333" y2="23556"/>
                            <a14:foregroundMark x1="61333" y1="23556" x2="69778" y2="52000"/>
                            <a14:foregroundMark x1="69778" y1="52000" x2="57778" y2="77778"/>
                            <a14:foregroundMark x1="57778" y1="77778" x2="28444" y2="75111"/>
                            <a14:foregroundMark x1="28444" y1="75111" x2="25778" y2="46667"/>
                            <a14:foregroundMark x1="25778" y1="46667" x2="39556" y2="20000"/>
                            <a14:foregroundMark x1="39556" y1="20000" x2="59111" y2="16889"/>
                            <a14:foregroundMark x1="25778" y1="26667" x2="39556" y2="32000"/>
                            <a14:foregroundMark x1="24444" y1="20444" x2="27556" y2="448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3449" y="4149080"/>
                <a:ext cx="1080875" cy="1080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7" name="Picture 10" descr="Balanza: Imágenes, fotos de stock y vectores | Shutterstock">
              <a:extLst>
                <a:ext uri="{FF2B5EF4-FFF2-40B4-BE49-F238E27FC236}">
                  <a16:creationId xmlns:a16="http://schemas.microsoft.com/office/drawing/2014/main" id="{808D9FDF-BDAD-4C08-A471-A33CD9BEBE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13123" y="4761496"/>
              <a:ext cx="569235" cy="54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Balanza: Imágenes, fotos de stock y vectores | Shutterstock">
              <a:extLst>
                <a:ext uri="{FF2B5EF4-FFF2-40B4-BE49-F238E27FC236}">
                  <a16:creationId xmlns:a16="http://schemas.microsoft.com/office/drawing/2014/main" id="{A7471937-C6B9-47EE-A8BA-8787973919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07283" y="4182857"/>
              <a:ext cx="580916" cy="549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30 Rectángulo">
            <a:extLst>
              <a:ext uri="{FF2B5EF4-FFF2-40B4-BE49-F238E27FC236}">
                <a16:creationId xmlns:a16="http://schemas.microsoft.com/office/drawing/2014/main" id="{BA03636C-5E3E-4952-9DA2-7E8A296F44B0}"/>
              </a:ext>
            </a:extLst>
          </p:cNvPr>
          <p:cNvSpPr/>
          <p:nvPr/>
        </p:nvSpPr>
        <p:spPr>
          <a:xfrm>
            <a:off x="732267" y="3234935"/>
            <a:ext cx="20910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1. Tiempo es Dinero</a:t>
            </a:r>
            <a:endParaRPr lang="es-CL" dirty="0"/>
          </a:p>
        </p:txBody>
      </p:sp>
      <p:sp>
        <p:nvSpPr>
          <p:cNvPr id="34" name="30 Rectángulo">
            <a:extLst>
              <a:ext uri="{FF2B5EF4-FFF2-40B4-BE49-F238E27FC236}">
                <a16:creationId xmlns:a16="http://schemas.microsoft.com/office/drawing/2014/main" id="{059C897D-6BE0-4764-86A6-5360779EDF3C}"/>
              </a:ext>
            </a:extLst>
          </p:cNvPr>
          <p:cNvSpPr/>
          <p:nvPr/>
        </p:nvSpPr>
        <p:spPr>
          <a:xfrm>
            <a:off x="5019776" y="3142709"/>
            <a:ext cx="3817520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 2. Un video “pesa” más que un texto</a:t>
            </a:r>
          </a:p>
          <a:p>
            <a:r>
              <a:rPr lang="es-CL" b="1" dirty="0"/>
              <a:t>     (porque contiene más información)</a:t>
            </a:r>
            <a:endParaRPr lang="es-CL" dirty="0"/>
          </a:p>
        </p:txBody>
      </p:sp>
      <p:sp>
        <p:nvSpPr>
          <p:cNvPr id="35" name="30 Rectángulo">
            <a:extLst>
              <a:ext uri="{FF2B5EF4-FFF2-40B4-BE49-F238E27FC236}">
                <a16:creationId xmlns:a16="http://schemas.microsoft.com/office/drawing/2014/main" id="{F10F18DD-EF87-4B95-A13C-BC9505A4A7F2}"/>
              </a:ext>
            </a:extLst>
          </p:cNvPr>
          <p:cNvSpPr/>
          <p:nvPr/>
        </p:nvSpPr>
        <p:spPr>
          <a:xfrm>
            <a:off x="2480687" y="6053317"/>
            <a:ext cx="1866152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Transmitir VIDEO </a:t>
            </a:r>
          </a:p>
          <a:p>
            <a:r>
              <a:rPr lang="es-CL" b="1" dirty="0"/>
              <a:t>es más costoso</a:t>
            </a:r>
            <a:endParaRPr lang="es-CL" dirty="0"/>
          </a:p>
        </p:txBody>
      </p:sp>
      <p:sp>
        <p:nvSpPr>
          <p:cNvPr id="36" name="30 Rectángulo">
            <a:extLst>
              <a:ext uri="{FF2B5EF4-FFF2-40B4-BE49-F238E27FC236}">
                <a16:creationId xmlns:a16="http://schemas.microsoft.com/office/drawing/2014/main" id="{744F8642-9D75-4AD0-9B44-84E58F66A33E}"/>
              </a:ext>
            </a:extLst>
          </p:cNvPr>
          <p:cNvSpPr/>
          <p:nvPr/>
        </p:nvSpPr>
        <p:spPr>
          <a:xfrm>
            <a:off x="5574113" y="5726339"/>
            <a:ext cx="1875129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Transmitir TEXTO </a:t>
            </a:r>
          </a:p>
          <a:p>
            <a:r>
              <a:rPr lang="es-CL" b="1" dirty="0"/>
              <a:t>es más barato</a:t>
            </a:r>
            <a:endParaRPr lang="es-CL" dirty="0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FC7BC3C7-B70E-4C49-AAB3-01B2EF278DF9}"/>
              </a:ext>
            </a:extLst>
          </p:cNvPr>
          <p:cNvSpPr txBox="1"/>
          <p:nvPr/>
        </p:nvSpPr>
        <p:spPr>
          <a:xfrm>
            <a:off x="4455403" y="4345532"/>
            <a:ext cx="569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0" dirty="0"/>
              <a:t>&gt;</a:t>
            </a:r>
          </a:p>
        </p:txBody>
      </p:sp>
      <p:sp>
        <p:nvSpPr>
          <p:cNvPr id="39" name="30 Rectángulo">
            <a:extLst>
              <a:ext uri="{FF2B5EF4-FFF2-40B4-BE49-F238E27FC236}">
                <a16:creationId xmlns:a16="http://schemas.microsoft.com/office/drawing/2014/main" id="{D6FA404A-5995-42D1-A396-4DBA2EE6B6CC}"/>
              </a:ext>
            </a:extLst>
          </p:cNvPr>
          <p:cNvSpPr/>
          <p:nvPr/>
        </p:nvSpPr>
        <p:spPr>
          <a:xfrm>
            <a:off x="106964" y="149923"/>
            <a:ext cx="256756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TRANSMISION DE DATOS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6869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1" descr="C:\Users\royba\Downloads\el-aston-martin-db5-de-james-bond-esta-de-regreso-982330.jpg">
            <a:extLst>
              <a:ext uri="{FF2B5EF4-FFF2-40B4-BE49-F238E27FC236}">
                <a16:creationId xmlns:a16="http://schemas.microsoft.com/office/drawing/2014/main" id="{0658B280-A8C3-44F6-8EF2-ADA80024A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4129" y="4725144"/>
            <a:ext cx="3157322" cy="19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porte De Poste Para Camaras De Seguridad | Bases y Soportes Lt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873" y="900822"/>
            <a:ext cx="2321036" cy="2592288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46 Rectángulo">
            <a:extLst>
              <a:ext uri="{FF2B5EF4-FFF2-40B4-BE49-F238E27FC236}">
                <a16:creationId xmlns:a16="http://schemas.microsoft.com/office/drawing/2014/main" id="{82DDFC9D-BA8F-43A7-B893-E6E4C3AB68A3}"/>
              </a:ext>
            </a:extLst>
          </p:cNvPr>
          <p:cNvSpPr/>
          <p:nvPr/>
        </p:nvSpPr>
        <p:spPr>
          <a:xfrm>
            <a:off x="7956376" y="-68674"/>
            <a:ext cx="373820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sz="4800" b="1" dirty="0"/>
              <a:t>-</a:t>
            </a:r>
            <a:endParaRPr lang="es-CL" sz="4800" dirty="0"/>
          </a:p>
        </p:txBody>
      </p:sp>
      <p:sp>
        <p:nvSpPr>
          <p:cNvPr id="47" name="46 Rectángulo"/>
          <p:cNvSpPr/>
          <p:nvPr/>
        </p:nvSpPr>
        <p:spPr>
          <a:xfrm>
            <a:off x="6159408" y="130988"/>
            <a:ext cx="1437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3. Trasmisión</a:t>
            </a:r>
            <a:endParaRPr lang="es-CL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A6537205-3365-430F-BAEC-66CDBC705169}"/>
              </a:ext>
            </a:extLst>
          </p:cNvPr>
          <p:cNvGrpSpPr/>
          <p:nvPr/>
        </p:nvGrpSpPr>
        <p:grpSpPr>
          <a:xfrm>
            <a:off x="2774257" y="298361"/>
            <a:ext cx="2157783" cy="2050519"/>
            <a:chOff x="2596343" y="448822"/>
            <a:chExt cx="2157783" cy="2050519"/>
          </a:xfrm>
        </p:grpSpPr>
        <p:pic>
          <p:nvPicPr>
            <p:cNvPr id="21" name="Picture 6" descr="Machine Learning': definición, tipos y aplicaciones prácticas ...">
              <a:extLst>
                <a:ext uri="{FF2B5EF4-FFF2-40B4-BE49-F238E27FC236}">
                  <a16:creationId xmlns:a16="http://schemas.microsoft.com/office/drawing/2014/main" id="{7DFFE137-A617-44D8-8AFB-6F5E116BE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2596343" y="746761"/>
              <a:ext cx="1080120" cy="1050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29 Llamada ovalada"/>
            <p:cNvSpPr/>
            <p:nvPr/>
          </p:nvSpPr>
          <p:spPr>
            <a:xfrm>
              <a:off x="3760815" y="865590"/>
              <a:ext cx="993311" cy="369332"/>
            </a:xfrm>
            <a:prstGeom prst="wedgeEllipseCallout">
              <a:avLst>
                <a:gd name="adj1" fmla="val -86682"/>
                <a:gd name="adj2" fmla="val 467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Moto</a:t>
              </a:r>
            </a:p>
          </p:txBody>
        </p:sp>
        <p:sp>
          <p:nvSpPr>
            <p:cNvPr id="43" name="42 Llamada ovalada"/>
            <p:cNvSpPr/>
            <p:nvPr/>
          </p:nvSpPr>
          <p:spPr>
            <a:xfrm>
              <a:off x="3825337" y="1289332"/>
              <a:ext cx="928789" cy="337108"/>
            </a:xfrm>
            <a:prstGeom prst="wedgeEllipseCallout">
              <a:avLst>
                <a:gd name="adj1" fmla="val -87590"/>
                <a:gd name="adj2" fmla="val -338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Auto</a:t>
              </a:r>
            </a:p>
          </p:txBody>
        </p:sp>
        <p:sp>
          <p:nvSpPr>
            <p:cNvPr id="44" name="43 Llamada ovalada"/>
            <p:cNvSpPr/>
            <p:nvPr/>
          </p:nvSpPr>
          <p:spPr>
            <a:xfrm>
              <a:off x="3729418" y="448822"/>
              <a:ext cx="1013920" cy="348251"/>
            </a:xfrm>
            <a:prstGeom prst="wedgeEllipseCallout">
              <a:avLst>
                <a:gd name="adj1" fmla="val -79302"/>
                <a:gd name="adj2" fmla="val 118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Bici</a:t>
              </a:r>
            </a:p>
          </p:txBody>
        </p:sp>
        <p:sp>
          <p:nvSpPr>
            <p:cNvPr id="51" name="50 Rectángulo"/>
            <p:cNvSpPr/>
            <p:nvPr/>
          </p:nvSpPr>
          <p:spPr>
            <a:xfrm>
              <a:off x="2668312" y="1853010"/>
              <a:ext cx="1956689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s-CL" b="1" dirty="0"/>
                <a:t>2. Reconocimiento</a:t>
              </a:r>
            </a:p>
            <a:p>
              <a:r>
                <a:rPr lang="es-CL" b="1" dirty="0"/>
                <a:t>        </a:t>
              </a:r>
              <a:r>
                <a:rPr lang="es-CL" b="1" dirty="0">
                  <a:solidFill>
                    <a:srgbClr val="FF0000"/>
                  </a:solidFill>
                </a:rPr>
                <a:t>“</a:t>
              </a:r>
              <a:r>
                <a:rPr lang="es-CL" b="1" dirty="0" err="1">
                  <a:solidFill>
                    <a:srgbClr val="FF0000"/>
                  </a:solidFill>
                </a:rPr>
                <a:t>On</a:t>
              </a:r>
              <a:r>
                <a:rPr lang="es-CL" b="1" dirty="0">
                  <a:solidFill>
                    <a:srgbClr val="FF0000"/>
                  </a:solidFill>
                </a:rPr>
                <a:t> </a:t>
              </a:r>
              <a:r>
                <a:rPr lang="es-CL" b="1" dirty="0" err="1">
                  <a:solidFill>
                    <a:srgbClr val="FF0000"/>
                  </a:solidFill>
                </a:rPr>
                <a:t>the</a:t>
              </a:r>
              <a:r>
                <a:rPr lang="es-CL" b="1" dirty="0">
                  <a:solidFill>
                    <a:srgbClr val="FF0000"/>
                  </a:solidFill>
                </a:rPr>
                <a:t> Edge”</a:t>
              </a:r>
              <a:endParaRPr lang="es-C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39" name="Picture 15" descr="Más de la mitad de las pymes que usan Cloud se ubican fuera de la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94531" y="498732"/>
            <a:ext cx="1367073" cy="8748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cono del archivo de texto ilustración del vector. Ilustración de texto -  78702391">
            <a:extLst>
              <a:ext uri="{FF2B5EF4-FFF2-40B4-BE49-F238E27FC236}">
                <a16:creationId xmlns:a16="http://schemas.microsoft.com/office/drawing/2014/main" id="{9701E846-2761-4E82-B740-7203C262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2444" y1="17333" x2="61333" y2="23556"/>
                        <a14:foregroundMark x1="61333" y1="23556" x2="69778" y2="52000"/>
                        <a14:foregroundMark x1="69778" y1="52000" x2="57778" y2="77778"/>
                        <a14:foregroundMark x1="57778" y1="77778" x2="28444" y2="75111"/>
                        <a14:foregroundMark x1="28444" y1="75111" x2="25778" y2="46667"/>
                        <a14:foregroundMark x1="25778" y1="46667" x2="39556" y2="20000"/>
                        <a14:foregroundMark x1="39556" y1="20000" x2="59111" y2="16889"/>
                        <a14:foregroundMark x1="25778" y1="26667" x2="39556" y2="32000"/>
                        <a14:foregroundMark x1="24444" y1="20444" x2="27556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269" y="403909"/>
            <a:ext cx="1080875" cy="10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Machine Learning': definición, tipos y aplicaciones prácticas ...">
            <a:extLst>
              <a:ext uri="{FF2B5EF4-FFF2-40B4-BE49-F238E27FC236}">
                <a16:creationId xmlns:a16="http://schemas.microsoft.com/office/drawing/2014/main" id="{0BAE87CA-664D-4156-8511-5F3F9E119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6761968" y="1778088"/>
            <a:ext cx="2235037" cy="17421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ayo 24">
            <a:extLst>
              <a:ext uri="{FF2B5EF4-FFF2-40B4-BE49-F238E27FC236}">
                <a16:creationId xmlns:a16="http://schemas.microsoft.com/office/drawing/2014/main" id="{D58358AB-A880-4F12-AD94-05A1409E6B1D}"/>
              </a:ext>
            </a:extLst>
          </p:cNvPr>
          <p:cNvSpPr/>
          <p:nvPr/>
        </p:nvSpPr>
        <p:spPr>
          <a:xfrm rot="6459054" flipV="1">
            <a:off x="7481204" y="1146791"/>
            <a:ext cx="553985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8" name="Picture 10" descr="Balanza: Imágenes, fotos de stock y vectores | Shutterstock">
            <a:extLst>
              <a:ext uri="{FF2B5EF4-FFF2-40B4-BE49-F238E27FC236}">
                <a16:creationId xmlns:a16="http://schemas.microsoft.com/office/drawing/2014/main" id="{F1835C45-803D-4B92-AA99-B92BCDBA5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97956" y="818629"/>
            <a:ext cx="569235" cy="54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Balanza: Imágenes, fotos de stock y vectores | Shutterstock">
            <a:extLst>
              <a:ext uri="{FF2B5EF4-FFF2-40B4-BE49-F238E27FC236}">
                <a16:creationId xmlns:a16="http://schemas.microsoft.com/office/drawing/2014/main" id="{E01D1DE3-678C-4764-9B88-27E4EE6EB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09006" y="180040"/>
            <a:ext cx="580916" cy="54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46 Rectángulo">
            <a:extLst>
              <a:ext uri="{FF2B5EF4-FFF2-40B4-BE49-F238E27FC236}">
                <a16:creationId xmlns:a16="http://schemas.microsoft.com/office/drawing/2014/main" id="{C2CC35F9-A310-4A02-96FA-B9662B4F15A7}"/>
              </a:ext>
            </a:extLst>
          </p:cNvPr>
          <p:cNvSpPr/>
          <p:nvPr/>
        </p:nvSpPr>
        <p:spPr>
          <a:xfrm>
            <a:off x="7967150" y="554992"/>
            <a:ext cx="373820" cy="83099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sz="4800" b="1" dirty="0"/>
              <a:t>-</a:t>
            </a:r>
            <a:endParaRPr lang="es-CL" sz="4800" dirty="0"/>
          </a:p>
        </p:txBody>
      </p:sp>
      <p:sp>
        <p:nvSpPr>
          <p:cNvPr id="42" name="46 Rectángulo">
            <a:extLst>
              <a:ext uri="{FF2B5EF4-FFF2-40B4-BE49-F238E27FC236}">
                <a16:creationId xmlns:a16="http://schemas.microsoft.com/office/drawing/2014/main" id="{C96AB69E-9F79-4E32-9A66-39E17110AD5A}"/>
              </a:ext>
            </a:extLst>
          </p:cNvPr>
          <p:cNvSpPr/>
          <p:nvPr/>
        </p:nvSpPr>
        <p:spPr>
          <a:xfrm>
            <a:off x="6474993" y="3666809"/>
            <a:ext cx="127009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4. Reportes</a:t>
            </a:r>
            <a:endParaRPr lang="es-CL" dirty="0"/>
          </a:p>
        </p:txBody>
      </p:sp>
      <p:pic>
        <p:nvPicPr>
          <p:cNvPr id="1032" name="Picture 8" descr="Icono de informe de negocios, estilo plano. Gráficos financieros. Aislado en el fondo blanco. Ilustración vectorial Foto de archivo - 91477550">
            <a:extLst>
              <a:ext uri="{FF2B5EF4-FFF2-40B4-BE49-F238E27FC236}">
                <a16:creationId xmlns:a16="http://schemas.microsoft.com/office/drawing/2014/main" id="{47485A2B-2911-45EC-8DAD-B3BB0ECC2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1556" b="89778" l="24888" r="77803">
                        <a14:foregroundMark x1="67743" y1="19541" x2="71076" y2="20889"/>
                        <a14:foregroundMark x1="59086" y1="16038" x2="60791" y2="16728"/>
                        <a14:foregroundMark x1="56794" y1="15111" x2="57212" y2="15280"/>
                        <a14:foregroundMark x1="56246" y1="14889" x2="56794" y2="15111"/>
                        <a14:foregroundMark x1="55146" y1="14444" x2="56246" y2="14889"/>
                        <a14:foregroundMark x1="54340" y1="14118" x2="55146" y2="14444"/>
                        <a14:foregroundMark x1="71076" y1="20889" x2="77354" y2="71333"/>
                        <a14:foregroundMark x1="77354" y1="71333" x2="71048" y2="88349"/>
                        <a14:foregroundMark x1="51361" y1="89728" x2="45740" y2="88667"/>
                        <a14:foregroundMark x1="45740" y1="88667" x2="26457" y2="74222"/>
                        <a14:foregroundMark x1="26457" y1="74222" x2="26233" y2="26222"/>
                        <a14:foregroundMark x1="26233" y1="26222" x2="50673" y2="18667"/>
                        <a14:foregroundMark x1="63987" y1="22077" x2="70628" y2="23778"/>
                        <a14:foregroundMark x1="52207" y1="19060" x2="63887" y2="22052"/>
                        <a14:foregroundMark x1="50673" y1="18667" x2="52203" y2="19059"/>
                        <a14:foregroundMark x1="26906" y1="73333" x2="26457" y2="89778"/>
                        <a14:foregroundMark x1="51158" y1="87333" x2="75336" y2="87333"/>
                        <a14:foregroundMark x1="28924" y1="87333" x2="49914" y2="87333"/>
                        <a14:foregroundMark x1="76906" y1="71556" x2="73991" y2="88444"/>
                        <a14:foregroundMark x1="54546" y1="14667" x2="55830" y2="14667"/>
                        <a14:foregroundMark x1="54123" y1="14667" x2="54322" y2="14667"/>
                        <a14:foregroundMark x1="51345" y1="89778" x2="57399" y2="89556"/>
                        <a14:foregroundMark x1="71525" y1="23111" x2="77354" y2="22000"/>
                        <a14:foregroundMark x1="70852" y1="20889" x2="71076" y2="20889"/>
                        <a14:foregroundMark x1="46054" y1="14667" x2="45964" y2="15111"/>
                        <a14:foregroundMark x1="46115" y1="14362" x2="46054" y2="14667"/>
                        <a14:foregroundMark x1="46217" y1="13857" x2="46169" y2="14097"/>
                        <a14:foregroundMark x1="67265" y1="19778" x2="68834" y2="19556"/>
                        <a14:foregroundMark x1="24888" y1="20444" x2="24888" y2="20444"/>
                        <a14:foregroundMark x1="37220" y1="52000" x2="60987" y2="51778"/>
                        <a14:foregroundMark x1="60987" y1="51778" x2="34753" y2="53556"/>
                        <a14:foregroundMark x1="34753" y1="53556" x2="32511" y2="55333"/>
                        <a14:foregroundMark x1="32511" y1="59111" x2="70179" y2="59111"/>
                        <a14:foregroundMark x1="50448" y1="54444" x2="71300" y2="55111"/>
                        <a14:foregroundMark x1="34081" y1="64000" x2="71525" y2="64444"/>
                        <a14:foregroundMark x1="62737" y1="19333" x2="63229" y2="19556"/>
                        <a14:foregroundMark x1="55381" y1="16000" x2="62737" y2="19333"/>
                        <a14:foregroundMark x1="50584" y1="12000" x2="51570" y2="11556"/>
                        <a14:foregroundMark x1="49598" y1="12444" x2="50584" y2="12000"/>
                        <a14:foregroundMark x1="49103" y1="12667" x2="49598" y2="12444"/>
                        <a14:foregroundMark x1="50000" y1="12222" x2="50000" y2="12222"/>
                        <a14:foregroundMark x1="54484" y1="14000" x2="54484" y2="14000"/>
                        <a14:foregroundMark x1="32960" y1="53111" x2="57175" y2="58000"/>
                        <a14:foregroundMark x1="57175" y1="58000" x2="32511" y2="62667"/>
                        <a14:foregroundMark x1="32511" y1="62667" x2="56278" y2="56000"/>
                        <a14:foregroundMark x1="56278" y1="56000" x2="33184" y2="63333"/>
                        <a14:foregroundMark x1="33184" y1="63333" x2="32287" y2="62889"/>
                        <a14:foregroundMark x1="35426" y1="56222" x2="31614" y2="56444"/>
                        <a14:foregroundMark x1="70852" y1="61778" x2="70852" y2="62667"/>
                        <a14:foregroundMark x1="68161" y1="20000" x2="67713" y2="20000"/>
                        <a14:foregroundMark x1="67713" y1="19778" x2="67713" y2="19778"/>
                        <a14:foregroundMark x1="63453" y1="19556" x2="63901" y2="19556"/>
                        <a14:foregroundMark x1="67040" y1="20000" x2="68834" y2="20000"/>
                        <a14:foregroundMark x1="77803" y1="23778" x2="75561" y2="49556"/>
                        <a14:foregroundMark x1="26906" y1="19778" x2="25561" y2="20000"/>
                        <a14:foregroundMark x1="24888" y1="20222" x2="24888" y2="20222"/>
                        <a14:foregroundMark x1="27354" y1="20000" x2="24888" y2="21333"/>
                        <a14:foregroundMark x1="68161" y1="19778" x2="68161" y2="19778"/>
                        <a14:foregroundMark x1="67713" y1="19778" x2="67713" y2="19778"/>
                        <a14:foregroundMark x1="68161" y1="19778" x2="67937" y2="19778"/>
                        <a14:backgroundMark x1="56277" y1="91343" x2="70852" y2="91556"/>
                        <a14:backgroundMark x1="58520" y1="91111" x2="56546" y2="90915"/>
                        <a14:backgroundMark x1="24166" y1="20566" x2="23991" y2="20667"/>
                        <a14:backgroundMark x1="66864" y1="17980" x2="68101" y2="18357"/>
                        <a14:backgroundMark x1="65233" y1="17482" x2="66306" y2="17810"/>
                        <a14:backgroundMark x1="45166" y1="14955" x2="45067" y2="15111"/>
                        <a14:backgroundMark x1="44619" y1="15111" x2="26682" y2="17556"/>
                        <a14:backgroundMark x1="28251" y1="19111" x2="26655" y2="19428"/>
                        <a14:backgroundMark x1="67365" y1="18760" x2="68161" y2="18444"/>
                        <a14:backgroundMark x1="67448" y1="18889" x2="67788" y2="18889"/>
                        <a14:backgroundMark x1="65919" y1="18889" x2="66999" y2="18889"/>
                        <a14:backgroundMark x1="53587" y1="15556" x2="54036" y2="14889"/>
                        <a14:backgroundMark x1="54036" y1="15111" x2="53358" y2="14271"/>
                        <a14:backgroundMark x1="45740" y1="15333" x2="45740" y2="15333"/>
                        <a14:backgroundMark x1="45964" y1="14667" x2="45964" y2="14667"/>
                        <a14:backgroundMark x1="46188" y1="13111" x2="45740" y2="13333"/>
                        <a14:backgroundMark x1="51570" y1="12667" x2="51570" y2="12667"/>
                        <a14:backgroundMark x1="52466" y1="12000" x2="52466" y2="12000"/>
                        <a14:backgroundMark x1="51071" y1="12543" x2="52466" y2="12889"/>
                        <a14:backgroundMark x1="53812" y1="14000" x2="54036" y2="13778"/>
                        <a14:backgroundMark x1="53139" y1="12444" x2="53139" y2="12444"/>
                        <a14:backgroundMark x1="45964" y1="13778" x2="45740" y2="13778"/>
                        <a14:backgroundMark x1="45964" y1="14667" x2="45964" y2="14667"/>
                        <a14:backgroundMark x1="45740" y1="14444" x2="45964" y2="14222"/>
                        <a14:backgroundMark x1="54260" y1="14222" x2="54036" y2="14222"/>
                        <a14:backgroundMark x1="50673" y1="12444" x2="50673" y2="12444"/>
                        <a14:backgroundMark x1="51121" y1="12000" x2="51121" y2="12000"/>
                        <a14:backgroundMark x1="51570" y1="12000" x2="51570" y2="12000"/>
                        <a14:backgroundMark x1="57399" y1="15111" x2="57399" y2="15111"/>
                        <a14:backgroundMark x1="57175" y1="15333" x2="57175" y2="15333"/>
                        <a14:backgroundMark x1="50224" y1="12444" x2="50224" y2="12444"/>
                        <a14:backgroundMark x1="49327" y1="13111" x2="49327" y2="13111"/>
                        <a14:backgroundMark x1="49552" y1="12667" x2="49552" y2="12667"/>
                        <a14:backgroundMark x1="54036" y1="14444" x2="54036" y2="14444"/>
                        <a14:backgroundMark x1="24664" y1="20000" x2="24664" y2="20000"/>
                        <a14:backgroundMark x1="68834" y1="19333" x2="68834" y2="19333"/>
                        <a14:backgroundMark x1="63677" y1="19333" x2="63677" y2="19333"/>
                        <a14:backgroundMark x1="64126" y1="19333" x2="64126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297" t="8165" r="18473" b="8000"/>
          <a:stretch/>
        </p:blipFill>
        <p:spPr bwMode="auto">
          <a:xfrm rot="2160183">
            <a:off x="7538451" y="3371850"/>
            <a:ext cx="1350305" cy="18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ayo 8">
            <a:extLst>
              <a:ext uri="{FF2B5EF4-FFF2-40B4-BE49-F238E27FC236}">
                <a16:creationId xmlns:a16="http://schemas.microsoft.com/office/drawing/2014/main" id="{E01FEE13-C016-44A9-89AB-9FED267D9B29}"/>
              </a:ext>
            </a:extLst>
          </p:cNvPr>
          <p:cNvSpPr/>
          <p:nvPr/>
        </p:nvSpPr>
        <p:spPr>
          <a:xfrm rot="3501978" flipV="1">
            <a:off x="5597061" y="571008"/>
            <a:ext cx="581551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5" name="30 Rectángulo">
            <a:extLst>
              <a:ext uri="{FF2B5EF4-FFF2-40B4-BE49-F238E27FC236}">
                <a16:creationId xmlns:a16="http://schemas.microsoft.com/office/drawing/2014/main" id="{34AAE926-ADEC-4CF4-BCE4-B63A9D0C1C03}"/>
              </a:ext>
            </a:extLst>
          </p:cNvPr>
          <p:cNvSpPr/>
          <p:nvPr/>
        </p:nvSpPr>
        <p:spPr>
          <a:xfrm>
            <a:off x="106964" y="149923"/>
            <a:ext cx="273985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ANALISIS DEL USO DE VIAS</a:t>
            </a:r>
            <a:endParaRPr lang="es-CL" dirty="0"/>
          </a:p>
        </p:txBody>
      </p:sp>
      <p:sp>
        <p:nvSpPr>
          <p:cNvPr id="48" name="45 Rectángulo">
            <a:extLst>
              <a:ext uri="{FF2B5EF4-FFF2-40B4-BE49-F238E27FC236}">
                <a16:creationId xmlns:a16="http://schemas.microsoft.com/office/drawing/2014/main" id="{7B1EFA4A-D82E-4904-BEEA-FD216C8737CD}"/>
              </a:ext>
            </a:extLst>
          </p:cNvPr>
          <p:cNvSpPr/>
          <p:nvPr/>
        </p:nvSpPr>
        <p:spPr>
          <a:xfrm>
            <a:off x="729802" y="836712"/>
            <a:ext cx="116775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pic>
        <p:nvPicPr>
          <p:cNvPr id="49" name="Picture 7" descr="C:\Users\royba\Downloads\bici.jpg">
            <a:extLst>
              <a:ext uri="{FF2B5EF4-FFF2-40B4-BE49-F238E27FC236}">
                <a16:creationId xmlns:a16="http://schemas.microsoft.com/office/drawing/2014/main" id="{2BA941C2-27E0-4208-94D5-44AB270B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75" y="4703150"/>
            <a:ext cx="2570865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9" descr="C:\Users\royba\Downloads\Harley_Davidson_Fat_Boy_FLSTF.jpg">
            <a:extLst>
              <a:ext uri="{FF2B5EF4-FFF2-40B4-BE49-F238E27FC236}">
                <a16:creationId xmlns:a16="http://schemas.microsoft.com/office/drawing/2014/main" id="{BC9547FD-3523-4447-8318-6A7D01D41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87824" y="4694410"/>
            <a:ext cx="2498756" cy="19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4 Conector recto de flecha">
            <a:extLst>
              <a:ext uri="{FF2B5EF4-FFF2-40B4-BE49-F238E27FC236}">
                <a16:creationId xmlns:a16="http://schemas.microsoft.com/office/drawing/2014/main" id="{07156AA7-EB56-4D8B-B855-B11FD59A521E}"/>
              </a:ext>
            </a:extLst>
          </p:cNvPr>
          <p:cNvCxnSpPr>
            <a:cxnSpLocks/>
          </p:cNvCxnSpPr>
          <p:nvPr/>
        </p:nvCxnSpPr>
        <p:spPr>
          <a:xfrm flipH="1" flipV="1">
            <a:off x="1699246" y="3064128"/>
            <a:ext cx="1" cy="1621098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6 Conector recto de flecha">
            <a:extLst>
              <a:ext uri="{FF2B5EF4-FFF2-40B4-BE49-F238E27FC236}">
                <a16:creationId xmlns:a16="http://schemas.microsoft.com/office/drawing/2014/main" id="{FB52A185-F53E-474E-ABB6-B67A85A77B6C}"/>
              </a:ext>
            </a:extLst>
          </p:cNvPr>
          <p:cNvCxnSpPr>
            <a:cxnSpLocks/>
          </p:cNvCxnSpPr>
          <p:nvPr/>
        </p:nvCxnSpPr>
        <p:spPr>
          <a:xfrm flipH="1" flipV="1">
            <a:off x="2052178" y="3032444"/>
            <a:ext cx="1229976" cy="1658330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10 Conector recto de flecha">
            <a:extLst>
              <a:ext uri="{FF2B5EF4-FFF2-40B4-BE49-F238E27FC236}">
                <a16:creationId xmlns:a16="http://schemas.microsoft.com/office/drawing/2014/main" id="{D70C026A-0FB3-4168-9A76-BC5B16D9D5C0}"/>
              </a:ext>
            </a:extLst>
          </p:cNvPr>
          <p:cNvCxnSpPr>
            <a:cxnSpLocks/>
          </p:cNvCxnSpPr>
          <p:nvPr/>
        </p:nvCxnSpPr>
        <p:spPr>
          <a:xfrm flipH="1" flipV="1">
            <a:off x="2367661" y="2846727"/>
            <a:ext cx="4245434" cy="1869053"/>
          </a:xfrm>
          <a:prstGeom prst="straightConnector1">
            <a:avLst/>
          </a:prstGeom>
          <a:ln w="571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30D55DE7-B40B-467A-A028-E2D90841A4D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67" y="1836170"/>
            <a:ext cx="1573457" cy="15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7" grpId="0" animBg="1"/>
      <p:bldP spid="25" grpId="0" animBg="1"/>
      <p:bldP spid="41" grpId="0"/>
      <p:bldP spid="42" grpId="0"/>
      <p:bldP spid="9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o 56">
            <a:extLst>
              <a:ext uri="{FF2B5EF4-FFF2-40B4-BE49-F238E27FC236}">
                <a16:creationId xmlns:a16="http://schemas.microsoft.com/office/drawing/2014/main" id="{2CF06478-9F38-465E-8052-15DA34155635}"/>
              </a:ext>
            </a:extLst>
          </p:cNvPr>
          <p:cNvGrpSpPr/>
          <p:nvPr/>
        </p:nvGrpSpPr>
        <p:grpSpPr>
          <a:xfrm>
            <a:off x="251520" y="707119"/>
            <a:ext cx="8165837" cy="6010416"/>
            <a:chOff x="251520" y="707119"/>
            <a:chExt cx="8165837" cy="6010416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655FDD6E-594D-4967-B107-41802814F8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51520" y="707119"/>
              <a:ext cx="7848872" cy="600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16C6BFEC-78CF-4CA7-9FF3-4D8A557F7E1F}"/>
                </a:ext>
              </a:extLst>
            </p:cNvPr>
            <p:cNvSpPr/>
            <p:nvPr/>
          </p:nvSpPr>
          <p:spPr>
            <a:xfrm>
              <a:off x="4462376" y="1549844"/>
              <a:ext cx="1192200" cy="1212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sp>
          <p:nvSpPr>
            <p:cNvPr id="45" name="30 Rectángulo">
              <a:extLst>
                <a:ext uri="{FF2B5EF4-FFF2-40B4-BE49-F238E27FC236}">
                  <a16:creationId xmlns:a16="http://schemas.microsoft.com/office/drawing/2014/main" id="{401582BA-2661-4C31-A1CD-38FD2AEF1289}"/>
                </a:ext>
              </a:extLst>
            </p:cNvPr>
            <p:cNvSpPr/>
            <p:nvPr/>
          </p:nvSpPr>
          <p:spPr>
            <a:xfrm>
              <a:off x="4532607" y="6312166"/>
              <a:ext cx="3884750" cy="4053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s-CL" b="1" dirty="0"/>
                <a:t>Consejo para el desarrollo comunal</a:t>
              </a:r>
              <a:endParaRPr lang="es-CL" dirty="0"/>
            </a:p>
          </p:txBody>
        </p:sp>
        <p:pic>
          <p:nvPicPr>
            <p:cNvPr id="6152" name="Picture 8" descr="Renca suma nueva Red de Reciclaje | Ilustre Municipalidad de Renca">
              <a:extLst>
                <a:ext uri="{FF2B5EF4-FFF2-40B4-BE49-F238E27FC236}">
                  <a16:creationId xmlns:a16="http://schemas.microsoft.com/office/drawing/2014/main" id="{AAC63371-2887-4227-8913-7F8C7D972B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45" b="88731" l="5666" r="70934">
                          <a14:foregroundMark x1="8709" y1="42228" x2="10388" y2="74611"/>
                          <a14:foregroundMark x1="58552" y1="16451" x2="57870" y2="9845"/>
                          <a14:foregroundMark x1="63589" y1="70466" x2="66946" y2="64637"/>
                          <a14:foregroundMark x1="12434" y1="34715" x2="7030" y2="51425"/>
                          <a14:foregroundMark x1="67314" y1="82124" x2="70986" y2="88731"/>
                          <a14:foregroundMark x1="8027" y1="53886" x2="5666" y2="68005"/>
                          <a14:foregroundMark x1="9077" y1="63860" x2="8395" y2="53109"/>
                          <a14:foregroundMark x1="9077" y1="45596" x2="16789" y2="29793"/>
                          <a14:backgroundMark x1="8281" y1="58138" x2="8808" y2="61478"/>
                          <a14:backgroundMark x1="7345" y1="52202" x2="7536" y2="534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751" t="7248" r="27162" b="7205"/>
            <a:stretch/>
          </p:blipFill>
          <p:spPr bwMode="auto">
            <a:xfrm>
              <a:off x="4266450" y="1641897"/>
              <a:ext cx="1816410" cy="898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1D9164A5-58C3-45E3-AA44-CB823CFEF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38" t="-10347" r="-4438" b="18550"/>
            <a:stretch/>
          </p:blipFill>
          <p:spPr>
            <a:xfrm>
              <a:off x="4382717" y="2268712"/>
              <a:ext cx="615101" cy="493293"/>
            </a:xfrm>
            <a:prstGeom prst="rect">
              <a:avLst/>
            </a:prstGeom>
          </p:spPr>
        </p:pic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DBF3B36B-B74A-45BA-A13C-17DC2ABF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0131" y="1187711"/>
              <a:ext cx="753926" cy="395916"/>
            </a:xfrm>
            <a:prstGeom prst="rect">
              <a:avLst/>
            </a:prstGeom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8DBB651B-BE5F-4841-9978-10DBC8FBF6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2607" y="2152171"/>
              <a:ext cx="149873" cy="293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>
              <a:extLst>
                <a:ext uri="{FF2B5EF4-FFF2-40B4-BE49-F238E27FC236}">
                  <a16:creationId xmlns:a16="http://schemas.microsoft.com/office/drawing/2014/main" id="{A2452E24-96C2-4639-AA6D-6B38B728AE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9293" y="2014213"/>
              <a:ext cx="35594" cy="3426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4AF325A5-7C80-4FAB-87D7-39B5F2A9D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4577" y="2196199"/>
              <a:ext cx="163468" cy="2126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F758A068-5D5F-4388-9BA4-457CB77DF2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9343" y="1516601"/>
              <a:ext cx="179315" cy="2205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D36A1478-43CA-4052-8A25-7E4108351676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5207094" y="1583627"/>
              <a:ext cx="157871" cy="4394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>
              <a:extLst>
                <a:ext uri="{FF2B5EF4-FFF2-40B4-BE49-F238E27FC236}">
                  <a16:creationId xmlns:a16="http://schemas.microsoft.com/office/drawing/2014/main" id="{3AB14647-F855-40B9-A3D9-27C04F47FAC9}"/>
                </a:ext>
              </a:extLst>
            </p:cNvPr>
            <p:cNvCxnSpPr>
              <a:cxnSpLocks/>
            </p:cNvCxnSpPr>
            <p:nvPr/>
          </p:nvCxnSpPr>
          <p:spPr>
            <a:xfrm>
              <a:off x="5364965" y="1568760"/>
              <a:ext cx="225988" cy="2079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69">
              <a:extLst>
                <a:ext uri="{FF2B5EF4-FFF2-40B4-BE49-F238E27FC236}">
                  <a16:creationId xmlns:a16="http://schemas.microsoft.com/office/drawing/2014/main" id="{B8FAE47F-2233-4914-91D9-8AD85F4AF5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4631" y="2081761"/>
              <a:ext cx="35594" cy="3426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30 Rectángulo">
              <a:extLst>
                <a:ext uri="{FF2B5EF4-FFF2-40B4-BE49-F238E27FC236}">
                  <a16:creationId xmlns:a16="http://schemas.microsoft.com/office/drawing/2014/main" id="{584FAA0E-3545-41CD-A072-93BB7F0D71AD}"/>
                </a:ext>
              </a:extLst>
            </p:cNvPr>
            <p:cNvSpPr/>
            <p:nvPr/>
          </p:nvSpPr>
          <p:spPr>
            <a:xfrm>
              <a:off x="2887756" y="945955"/>
              <a:ext cx="139519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s-CL" b="1" dirty="0"/>
                <a:t>Planificación</a:t>
              </a:r>
              <a:endParaRPr lang="es-CL" dirty="0"/>
            </a:p>
          </p:txBody>
        </p:sp>
        <p:pic>
          <p:nvPicPr>
            <p:cNvPr id="6154" name="Picture 10" descr="Imágenes, fotos de stock y vectores sobre Car+icon | Shutterstock">
              <a:extLst>
                <a:ext uri="{FF2B5EF4-FFF2-40B4-BE49-F238E27FC236}">
                  <a16:creationId xmlns:a16="http://schemas.microsoft.com/office/drawing/2014/main" id="{2B153992-CF28-4174-ACDA-040F8C791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385" t="32276" r="9134" b="39959"/>
            <a:stretch/>
          </p:blipFill>
          <p:spPr bwMode="auto">
            <a:xfrm>
              <a:off x="4932333" y="2465542"/>
              <a:ext cx="834787" cy="295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41996DBF-3637-46EB-A1A1-CF2C581E3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9726" y="2065831"/>
              <a:ext cx="103849" cy="3426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8" descr="Icono de informe de negocios, estilo plano. Gráficos financieros. Aislado en el fondo blanco. Ilustración vectorial Foto de archivo - 91477550">
            <a:extLst>
              <a:ext uri="{FF2B5EF4-FFF2-40B4-BE49-F238E27FC236}">
                <a16:creationId xmlns:a16="http://schemas.microsoft.com/office/drawing/2014/main" id="{416A3DA0-12D5-4E6B-86D5-1E3E772717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556" b="89778" l="24888" r="77803">
                        <a14:foregroundMark x1="67743" y1="19541" x2="71076" y2="20889"/>
                        <a14:foregroundMark x1="59086" y1="16038" x2="60791" y2="16728"/>
                        <a14:foregroundMark x1="56794" y1="15111" x2="57212" y2="15280"/>
                        <a14:foregroundMark x1="56246" y1="14889" x2="56794" y2="15111"/>
                        <a14:foregroundMark x1="55146" y1="14444" x2="56246" y2="14889"/>
                        <a14:foregroundMark x1="54340" y1="14118" x2="55146" y2="14444"/>
                        <a14:foregroundMark x1="71076" y1="20889" x2="77354" y2="71333"/>
                        <a14:foregroundMark x1="77354" y1="71333" x2="71048" y2="88349"/>
                        <a14:foregroundMark x1="51361" y1="89728" x2="45740" y2="88667"/>
                        <a14:foregroundMark x1="45740" y1="88667" x2="26457" y2="74222"/>
                        <a14:foregroundMark x1="26457" y1="74222" x2="26233" y2="26222"/>
                        <a14:foregroundMark x1="26233" y1="26222" x2="50673" y2="18667"/>
                        <a14:foregroundMark x1="63987" y1="22077" x2="70628" y2="23778"/>
                        <a14:foregroundMark x1="52207" y1="19060" x2="63887" y2="22052"/>
                        <a14:foregroundMark x1="50673" y1="18667" x2="52203" y2="19059"/>
                        <a14:foregroundMark x1="26906" y1="73333" x2="26457" y2="89778"/>
                        <a14:foregroundMark x1="51158" y1="87333" x2="75336" y2="87333"/>
                        <a14:foregroundMark x1="28924" y1="87333" x2="49914" y2="87333"/>
                        <a14:foregroundMark x1="76906" y1="71556" x2="73991" y2="88444"/>
                        <a14:foregroundMark x1="54546" y1="14667" x2="55830" y2="14667"/>
                        <a14:foregroundMark x1="54123" y1="14667" x2="54322" y2="14667"/>
                        <a14:foregroundMark x1="51345" y1="89778" x2="57399" y2="89556"/>
                        <a14:foregroundMark x1="71525" y1="23111" x2="77354" y2="22000"/>
                        <a14:foregroundMark x1="70852" y1="20889" x2="71076" y2="20889"/>
                        <a14:foregroundMark x1="46054" y1="14667" x2="45964" y2="15111"/>
                        <a14:foregroundMark x1="46115" y1="14362" x2="46054" y2="14667"/>
                        <a14:foregroundMark x1="46217" y1="13857" x2="46169" y2="14097"/>
                        <a14:foregroundMark x1="67265" y1="19778" x2="68834" y2="19556"/>
                        <a14:foregroundMark x1="24888" y1="20444" x2="24888" y2="20444"/>
                        <a14:foregroundMark x1="37220" y1="52000" x2="60987" y2="51778"/>
                        <a14:foregroundMark x1="60987" y1="51778" x2="34753" y2="53556"/>
                        <a14:foregroundMark x1="34753" y1="53556" x2="32511" y2="55333"/>
                        <a14:foregroundMark x1="32511" y1="59111" x2="70179" y2="59111"/>
                        <a14:foregroundMark x1="50448" y1="54444" x2="71300" y2="55111"/>
                        <a14:foregroundMark x1="34081" y1="64000" x2="71525" y2="64444"/>
                        <a14:foregroundMark x1="62737" y1="19333" x2="63229" y2="19556"/>
                        <a14:foregroundMark x1="55381" y1="16000" x2="62737" y2="19333"/>
                        <a14:foregroundMark x1="50584" y1="12000" x2="51570" y2="11556"/>
                        <a14:foregroundMark x1="49598" y1="12444" x2="50584" y2="12000"/>
                        <a14:foregroundMark x1="49103" y1="12667" x2="49598" y2="12444"/>
                        <a14:foregroundMark x1="50000" y1="12222" x2="50000" y2="12222"/>
                        <a14:foregroundMark x1="54484" y1="14000" x2="54484" y2="14000"/>
                        <a14:foregroundMark x1="32960" y1="53111" x2="57175" y2="58000"/>
                        <a14:foregroundMark x1="57175" y1="58000" x2="32511" y2="62667"/>
                        <a14:foregroundMark x1="32511" y1="62667" x2="56278" y2="56000"/>
                        <a14:foregroundMark x1="56278" y1="56000" x2="33184" y2="63333"/>
                        <a14:foregroundMark x1="33184" y1="63333" x2="32287" y2="62889"/>
                        <a14:foregroundMark x1="35426" y1="56222" x2="31614" y2="56444"/>
                        <a14:foregroundMark x1="70852" y1="61778" x2="70852" y2="62667"/>
                        <a14:foregroundMark x1="68161" y1="20000" x2="67713" y2="20000"/>
                        <a14:foregroundMark x1="67713" y1="19778" x2="67713" y2="19778"/>
                        <a14:foregroundMark x1="63453" y1="19556" x2="63901" y2="19556"/>
                        <a14:foregroundMark x1="67040" y1="20000" x2="68834" y2="20000"/>
                        <a14:foregroundMark x1="77803" y1="23778" x2="75561" y2="49556"/>
                        <a14:foregroundMark x1="26906" y1="19778" x2="25561" y2="20000"/>
                        <a14:foregroundMark x1="24888" y1="20222" x2="24888" y2="20222"/>
                        <a14:foregroundMark x1="27354" y1="20000" x2="24888" y2="21333"/>
                        <a14:foregroundMark x1="68161" y1="19778" x2="68161" y2="19778"/>
                        <a14:foregroundMark x1="67713" y1="19778" x2="67713" y2="19778"/>
                        <a14:foregroundMark x1="68161" y1="19778" x2="67937" y2="19778"/>
                        <a14:backgroundMark x1="56277" y1="91343" x2="70852" y2="91556"/>
                        <a14:backgroundMark x1="58520" y1="91111" x2="56546" y2="90915"/>
                        <a14:backgroundMark x1="24166" y1="20566" x2="23991" y2="20667"/>
                        <a14:backgroundMark x1="66864" y1="17980" x2="68101" y2="18357"/>
                        <a14:backgroundMark x1="65233" y1="17482" x2="66306" y2="17810"/>
                        <a14:backgroundMark x1="45166" y1="14955" x2="45067" y2="15111"/>
                        <a14:backgroundMark x1="44619" y1="15111" x2="26682" y2="17556"/>
                        <a14:backgroundMark x1="28251" y1="19111" x2="26655" y2="19428"/>
                        <a14:backgroundMark x1="67365" y1="18760" x2="68161" y2="18444"/>
                        <a14:backgroundMark x1="67448" y1="18889" x2="67788" y2="18889"/>
                        <a14:backgroundMark x1="65919" y1="18889" x2="66999" y2="18889"/>
                        <a14:backgroundMark x1="53587" y1="15556" x2="54036" y2="14889"/>
                        <a14:backgroundMark x1="54036" y1="15111" x2="53358" y2="14271"/>
                        <a14:backgroundMark x1="45740" y1="15333" x2="45740" y2="15333"/>
                        <a14:backgroundMark x1="45964" y1="14667" x2="45964" y2="14667"/>
                        <a14:backgroundMark x1="46188" y1="13111" x2="45740" y2="13333"/>
                        <a14:backgroundMark x1="51570" y1="12667" x2="51570" y2="12667"/>
                        <a14:backgroundMark x1="52466" y1="12000" x2="52466" y2="12000"/>
                        <a14:backgroundMark x1="51071" y1="12543" x2="52466" y2="12889"/>
                        <a14:backgroundMark x1="53812" y1="14000" x2="54036" y2="13778"/>
                        <a14:backgroundMark x1="53139" y1="12444" x2="53139" y2="12444"/>
                        <a14:backgroundMark x1="45964" y1="13778" x2="45740" y2="13778"/>
                        <a14:backgroundMark x1="45964" y1="14667" x2="45964" y2="14667"/>
                        <a14:backgroundMark x1="45740" y1="14444" x2="45964" y2="14222"/>
                        <a14:backgroundMark x1="54260" y1="14222" x2="54036" y2="14222"/>
                        <a14:backgroundMark x1="50673" y1="12444" x2="50673" y2="12444"/>
                        <a14:backgroundMark x1="51121" y1="12000" x2="51121" y2="12000"/>
                        <a14:backgroundMark x1="51570" y1="12000" x2="51570" y2="12000"/>
                        <a14:backgroundMark x1="57399" y1="15111" x2="57399" y2="15111"/>
                        <a14:backgroundMark x1="57175" y1="15333" x2="57175" y2="15333"/>
                        <a14:backgroundMark x1="50224" y1="12444" x2="50224" y2="12444"/>
                        <a14:backgroundMark x1="49327" y1="13111" x2="49327" y2="13111"/>
                        <a14:backgroundMark x1="49552" y1="12667" x2="49552" y2="12667"/>
                        <a14:backgroundMark x1="54036" y1="14444" x2="54036" y2="14444"/>
                        <a14:backgroundMark x1="24664" y1="20000" x2="24664" y2="20000"/>
                        <a14:backgroundMark x1="68834" y1="19333" x2="68834" y2="19333"/>
                        <a14:backgroundMark x1="63677" y1="19333" x2="63677" y2="19333"/>
                        <a14:backgroundMark x1="64126" y1="19333" x2="64126" y2="1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1297" t="8165" r="18473" b="8000"/>
          <a:stretch/>
        </p:blipFill>
        <p:spPr bwMode="auto">
          <a:xfrm rot="2160183">
            <a:off x="7538451" y="3371850"/>
            <a:ext cx="1350305" cy="189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30 Rectángulo">
            <a:extLst>
              <a:ext uri="{FF2B5EF4-FFF2-40B4-BE49-F238E27FC236}">
                <a16:creationId xmlns:a16="http://schemas.microsoft.com/office/drawing/2014/main" id="{807CE3AC-A176-46D8-8046-299DA1E9C19E}"/>
              </a:ext>
            </a:extLst>
          </p:cNvPr>
          <p:cNvSpPr/>
          <p:nvPr/>
        </p:nvSpPr>
        <p:spPr>
          <a:xfrm>
            <a:off x="106964" y="149923"/>
            <a:ext cx="258045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USUARIOS POTENCIALES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5615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E099E6AF-CBD5-4784-A4B9-9D73DA4C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2405" y="3602047"/>
            <a:ext cx="3940570" cy="31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ocadillo nube: nube 2">
            <a:extLst>
              <a:ext uri="{FF2B5EF4-FFF2-40B4-BE49-F238E27FC236}">
                <a16:creationId xmlns:a16="http://schemas.microsoft.com/office/drawing/2014/main" id="{3F8F3104-2AEE-4969-953B-3BD3E9C0F4CC}"/>
              </a:ext>
            </a:extLst>
          </p:cNvPr>
          <p:cNvSpPr/>
          <p:nvPr/>
        </p:nvSpPr>
        <p:spPr>
          <a:xfrm rot="1318473">
            <a:off x="6248888" y="2535631"/>
            <a:ext cx="2695673" cy="2188090"/>
          </a:xfrm>
          <a:prstGeom prst="cloudCallout">
            <a:avLst>
              <a:gd name="adj1" fmla="val -43657"/>
              <a:gd name="adj2" fmla="val 6243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1" name="30 Rectángulo"/>
          <p:cNvSpPr/>
          <p:nvPr/>
        </p:nvSpPr>
        <p:spPr>
          <a:xfrm>
            <a:off x="106964" y="149923"/>
            <a:ext cx="18085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¿ ON THE EDGE ?</a:t>
            </a:r>
            <a:endParaRPr lang="es-CL" dirty="0"/>
          </a:p>
        </p:txBody>
      </p:sp>
      <p:sp>
        <p:nvSpPr>
          <p:cNvPr id="46" name="45 Rectángulo"/>
          <p:cNvSpPr/>
          <p:nvPr/>
        </p:nvSpPr>
        <p:spPr>
          <a:xfrm>
            <a:off x="665648" y="926368"/>
            <a:ext cx="11677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sp>
        <p:nvSpPr>
          <p:cNvPr id="47" name="46 Rectángulo"/>
          <p:cNvSpPr/>
          <p:nvPr/>
        </p:nvSpPr>
        <p:spPr>
          <a:xfrm>
            <a:off x="6159408" y="130988"/>
            <a:ext cx="143731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3. Trasmisión</a:t>
            </a:r>
            <a:endParaRPr lang="es-CL" dirty="0"/>
          </a:p>
        </p:txBody>
      </p:sp>
      <p:pic>
        <p:nvPicPr>
          <p:cNvPr id="1039" name="Picture 15" descr="Más de la mitad de las pymes que usan Cloud se ubican fuera de la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94531" y="498732"/>
            <a:ext cx="1367073" cy="87481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porte De Poste Para Camaras De Seguridad | Bases y Soportes Lt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5873" y="900822"/>
            <a:ext cx="2321036" cy="2592288"/>
          </a:xfrm>
          <a:prstGeom prst="rect">
            <a:avLst/>
          </a:prstGeom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45 Rectángulo">
            <a:extLst>
              <a:ext uri="{FF2B5EF4-FFF2-40B4-BE49-F238E27FC236}">
                <a16:creationId xmlns:a16="http://schemas.microsoft.com/office/drawing/2014/main" id="{35468772-C069-45B1-9035-C4DBB990D5EA}"/>
              </a:ext>
            </a:extLst>
          </p:cNvPr>
          <p:cNvSpPr/>
          <p:nvPr/>
        </p:nvSpPr>
        <p:spPr>
          <a:xfrm>
            <a:off x="771615" y="893466"/>
            <a:ext cx="1167756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s-CL" b="1" dirty="0"/>
              <a:t>1. Captura</a:t>
            </a:r>
            <a:endParaRPr lang="es-CL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FDAA8039-CD5C-42E2-9F60-46E7F5F318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67" y="1836170"/>
            <a:ext cx="1573457" cy="1573457"/>
          </a:xfrm>
          <a:prstGeom prst="rect">
            <a:avLst/>
          </a:prstGeom>
        </p:spPr>
      </p:pic>
      <p:pic>
        <p:nvPicPr>
          <p:cNvPr id="35" name="Imagen 34" descr="Imagen que contiene camioneta, coche, pastel, vehículo militar&#10;&#10;Descripción generada automáticamente">
            <a:extLst>
              <a:ext uri="{FF2B5EF4-FFF2-40B4-BE49-F238E27FC236}">
                <a16:creationId xmlns:a16="http://schemas.microsoft.com/office/drawing/2014/main" id="{EC4AC6BC-CF07-42F1-B39C-B76C2A10F2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712" y="2716778"/>
            <a:ext cx="1856023" cy="18257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50 Rectángulo">
            <a:extLst>
              <a:ext uri="{FF2B5EF4-FFF2-40B4-BE49-F238E27FC236}">
                <a16:creationId xmlns:a16="http://schemas.microsoft.com/office/drawing/2014/main" id="{B460058D-5C16-465F-9584-3287D10621B2}"/>
              </a:ext>
            </a:extLst>
          </p:cNvPr>
          <p:cNvSpPr/>
          <p:nvPr/>
        </p:nvSpPr>
        <p:spPr>
          <a:xfrm>
            <a:off x="265193" y="3603542"/>
            <a:ext cx="3248015" cy="3139321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s-CL" b="1" dirty="0"/>
              <a:t>Para esto necesitamos</a:t>
            </a:r>
          </a:p>
          <a:p>
            <a:r>
              <a:rPr lang="es-CL" b="1" dirty="0"/>
              <a:t>¿ Un Dispositivo </a:t>
            </a:r>
            <a:r>
              <a:rPr lang="es-CL" b="1" dirty="0">
                <a:solidFill>
                  <a:srgbClr val="FF0000"/>
                </a:solidFill>
              </a:rPr>
              <a:t>“Inteligente” </a:t>
            </a:r>
            <a:r>
              <a:rPr lang="es-CL" b="1" dirty="0"/>
              <a:t>?</a:t>
            </a:r>
          </a:p>
          <a:p>
            <a:r>
              <a:rPr lang="es-CL" b="1" dirty="0"/>
              <a:t>Capaz de :</a:t>
            </a:r>
          </a:p>
          <a:p>
            <a:pPr marL="285750" indent="-285750">
              <a:buFontTx/>
              <a:buChar char="-"/>
            </a:pPr>
            <a:r>
              <a:rPr lang="es-CL" b="1" dirty="0"/>
              <a:t>Capturar</a:t>
            </a:r>
          </a:p>
          <a:p>
            <a:pPr marL="285750" indent="-285750">
              <a:buFontTx/>
              <a:buChar char="-"/>
            </a:pPr>
            <a:r>
              <a:rPr lang="es-CL" b="1" dirty="0"/>
              <a:t>Reconocer y</a:t>
            </a:r>
          </a:p>
          <a:p>
            <a:pPr marL="285750" indent="-285750">
              <a:buFontTx/>
              <a:buChar char="-"/>
            </a:pPr>
            <a:r>
              <a:rPr lang="es-CL" b="1" dirty="0"/>
              <a:t>Transmitir información</a:t>
            </a:r>
          </a:p>
          <a:p>
            <a:r>
              <a:rPr lang="es-CL" dirty="0"/>
              <a:t>Que además sea :</a:t>
            </a:r>
          </a:p>
          <a:p>
            <a:r>
              <a:rPr lang="es-CL" dirty="0"/>
              <a:t>+ Económico</a:t>
            </a:r>
          </a:p>
          <a:p>
            <a:r>
              <a:rPr lang="es-CL" dirty="0"/>
              <a:t>+ Resistente al Clima y</a:t>
            </a:r>
          </a:p>
          <a:p>
            <a:r>
              <a:rPr lang="es-CL" dirty="0"/>
              <a:t>+ Funcione con baterías</a:t>
            </a:r>
          </a:p>
          <a:p>
            <a:r>
              <a:rPr lang="es-CL" dirty="0"/>
              <a:t>   (ojalá recargables)</a:t>
            </a:r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09447DCD-B679-48A0-9F12-0099076D55A3}"/>
              </a:ext>
            </a:extLst>
          </p:cNvPr>
          <p:cNvSpPr/>
          <p:nvPr/>
        </p:nvSpPr>
        <p:spPr>
          <a:xfrm rot="4648999">
            <a:off x="4007616" y="-780832"/>
            <a:ext cx="917850" cy="6926872"/>
          </a:xfrm>
          <a:prstGeom prst="rightBrace">
            <a:avLst>
              <a:gd name="adj1" fmla="val 49613"/>
              <a:gd name="adj2" fmla="val 83847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42 Llamada ovalada">
            <a:extLst>
              <a:ext uri="{FF2B5EF4-FFF2-40B4-BE49-F238E27FC236}">
                <a16:creationId xmlns:a16="http://schemas.microsoft.com/office/drawing/2014/main" id="{CC8F8149-CF13-4C15-A15F-718CADC7347F}"/>
              </a:ext>
            </a:extLst>
          </p:cNvPr>
          <p:cNvSpPr/>
          <p:nvPr/>
        </p:nvSpPr>
        <p:spPr>
          <a:xfrm>
            <a:off x="7092280" y="5429285"/>
            <a:ext cx="1747140" cy="952043"/>
          </a:xfrm>
          <a:prstGeom prst="wedgeEllipseCallout">
            <a:avLst>
              <a:gd name="adj1" fmla="val -106856"/>
              <a:gd name="adj2" fmla="val -748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…</a:t>
            </a:r>
            <a:r>
              <a:rPr lang="es-CL" dirty="0" err="1"/>
              <a:t>mmm</a:t>
            </a:r>
            <a:r>
              <a:rPr lang="es-CL" dirty="0"/>
              <a:t>...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3A6C6CD-9449-4FCC-87E8-E4F9EACA528B}"/>
              </a:ext>
            </a:extLst>
          </p:cNvPr>
          <p:cNvSpPr/>
          <p:nvPr/>
        </p:nvSpPr>
        <p:spPr>
          <a:xfrm>
            <a:off x="6305355" y="2931248"/>
            <a:ext cx="25891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/>
              <a:t>¿</a:t>
            </a:r>
            <a:r>
              <a:rPr lang="es-CL" b="1" dirty="0"/>
              <a:t>                                </a:t>
            </a:r>
            <a:r>
              <a:rPr lang="es-CL" sz="6000" b="1" dirty="0"/>
              <a:t>?</a:t>
            </a:r>
            <a:endParaRPr lang="es-CL" sz="6000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512BDBC-290C-42DE-A252-6526B22DF0DA}"/>
              </a:ext>
            </a:extLst>
          </p:cNvPr>
          <p:cNvGrpSpPr/>
          <p:nvPr/>
        </p:nvGrpSpPr>
        <p:grpSpPr>
          <a:xfrm>
            <a:off x="2774257" y="298361"/>
            <a:ext cx="2157783" cy="1773520"/>
            <a:chOff x="2596343" y="448822"/>
            <a:chExt cx="2157783" cy="1773520"/>
          </a:xfrm>
        </p:grpSpPr>
        <p:pic>
          <p:nvPicPr>
            <p:cNvPr id="24" name="Picture 6" descr="Machine Learning': definición, tipos y aplicaciones prácticas ...">
              <a:extLst>
                <a:ext uri="{FF2B5EF4-FFF2-40B4-BE49-F238E27FC236}">
                  <a16:creationId xmlns:a16="http://schemas.microsoft.com/office/drawing/2014/main" id="{EF924FA4-6337-4FB3-86F4-8CD66B3F7A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2596343" y="746761"/>
              <a:ext cx="1080120" cy="10500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29 Llamada ovalada">
              <a:extLst>
                <a:ext uri="{FF2B5EF4-FFF2-40B4-BE49-F238E27FC236}">
                  <a16:creationId xmlns:a16="http://schemas.microsoft.com/office/drawing/2014/main" id="{129DF254-0907-47B9-9730-9CCEDCFC06F7}"/>
                </a:ext>
              </a:extLst>
            </p:cNvPr>
            <p:cNvSpPr/>
            <p:nvPr/>
          </p:nvSpPr>
          <p:spPr>
            <a:xfrm>
              <a:off x="3760815" y="865590"/>
              <a:ext cx="993311" cy="369332"/>
            </a:xfrm>
            <a:prstGeom prst="wedgeEllipseCallout">
              <a:avLst>
                <a:gd name="adj1" fmla="val -86682"/>
                <a:gd name="adj2" fmla="val 4671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Moto</a:t>
              </a:r>
            </a:p>
          </p:txBody>
        </p:sp>
        <p:sp>
          <p:nvSpPr>
            <p:cNvPr id="28" name="42 Llamada ovalada">
              <a:extLst>
                <a:ext uri="{FF2B5EF4-FFF2-40B4-BE49-F238E27FC236}">
                  <a16:creationId xmlns:a16="http://schemas.microsoft.com/office/drawing/2014/main" id="{D738B166-73F5-4F3E-9B78-821CA1ADC685}"/>
                </a:ext>
              </a:extLst>
            </p:cNvPr>
            <p:cNvSpPr/>
            <p:nvPr/>
          </p:nvSpPr>
          <p:spPr>
            <a:xfrm>
              <a:off x="3825337" y="1289332"/>
              <a:ext cx="928789" cy="337108"/>
            </a:xfrm>
            <a:prstGeom prst="wedgeEllipseCallout">
              <a:avLst>
                <a:gd name="adj1" fmla="val -87590"/>
                <a:gd name="adj2" fmla="val -338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Auto</a:t>
              </a:r>
            </a:p>
          </p:txBody>
        </p:sp>
        <p:sp>
          <p:nvSpPr>
            <p:cNvPr id="29" name="43 Llamada ovalada">
              <a:extLst>
                <a:ext uri="{FF2B5EF4-FFF2-40B4-BE49-F238E27FC236}">
                  <a16:creationId xmlns:a16="http://schemas.microsoft.com/office/drawing/2014/main" id="{A02F8882-89F2-4192-90DD-A913B0CBAE2A}"/>
                </a:ext>
              </a:extLst>
            </p:cNvPr>
            <p:cNvSpPr/>
            <p:nvPr/>
          </p:nvSpPr>
          <p:spPr>
            <a:xfrm>
              <a:off x="3729418" y="448822"/>
              <a:ext cx="1013920" cy="348251"/>
            </a:xfrm>
            <a:prstGeom prst="wedgeEllipseCallout">
              <a:avLst>
                <a:gd name="adj1" fmla="val -79302"/>
                <a:gd name="adj2" fmla="val 11815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L" dirty="0"/>
                <a:t>Bici</a:t>
              </a:r>
            </a:p>
          </p:txBody>
        </p:sp>
        <p:sp>
          <p:nvSpPr>
            <p:cNvPr id="32" name="50 Rectángulo">
              <a:extLst>
                <a:ext uri="{FF2B5EF4-FFF2-40B4-BE49-F238E27FC236}">
                  <a16:creationId xmlns:a16="http://schemas.microsoft.com/office/drawing/2014/main" id="{DF0A9BF5-DB25-4B81-8FF7-C3D6C9D97CB9}"/>
                </a:ext>
              </a:extLst>
            </p:cNvPr>
            <p:cNvSpPr/>
            <p:nvPr/>
          </p:nvSpPr>
          <p:spPr>
            <a:xfrm>
              <a:off x="2668312" y="1853010"/>
              <a:ext cx="195668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s-CL" b="1" dirty="0"/>
                <a:t>2. Reconocimiento</a:t>
              </a:r>
            </a:p>
          </p:txBody>
        </p:sp>
      </p:grpSp>
      <p:pic>
        <p:nvPicPr>
          <p:cNvPr id="33" name="Picture 4" descr="Icono del archivo de texto ilustración del vector. Ilustración de texto -  78702391">
            <a:extLst>
              <a:ext uri="{FF2B5EF4-FFF2-40B4-BE49-F238E27FC236}">
                <a16:creationId xmlns:a16="http://schemas.microsoft.com/office/drawing/2014/main" id="{756FAA54-2E4B-4473-9233-19DF60B21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2444" y1="17333" x2="61333" y2="23556"/>
                        <a14:foregroundMark x1="61333" y1="23556" x2="69778" y2="52000"/>
                        <a14:foregroundMark x1="69778" y1="52000" x2="57778" y2="77778"/>
                        <a14:foregroundMark x1="57778" y1="77778" x2="28444" y2="75111"/>
                        <a14:foregroundMark x1="28444" y1="75111" x2="25778" y2="46667"/>
                        <a14:foregroundMark x1="25778" y1="46667" x2="39556" y2="20000"/>
                        <a14:foregroundMark x1="39556" y1="20000" x2="59111" y2="16889"/>
                        <a14:foregroundMark x1="25778" y1="26667" x2="39556" y2="32000"/>
                        <a14:foregroundMark x1="24444" y1="20444" x2="27556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7269" y="403909"/>
            <a:ext cx="1080875" cy="10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ayo 37">
            <a:extLst>
              <a:ext uri="{FF2B5EF4-FFF2-40B4-BE49-F238E27FC236}">
                <a16:creationId xmlns:a16="http://schemas.microsoft.com/office/drawing/2014/main" id="{B5CF4D71-4F59-4A86-B41E-EF55E7425077}"/>
              </a:ext>
            </a:extLst>
          </p:cNvPr>
          <p:cNvSpPr/>
          <p:nvPr/>
        </p:nvSpPr>
        <p:spPr>
          <a:xfrm rot="3501978" flipV="1">
            <a:off x="5597061" y="571008"/>
            <a:ext cx="581551" cy="77953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150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2A3BA42E-EADB-4622-98F2-0096BB44D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74098" y="2874131"/>
            <a:ext cx="4233601" cy="32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spberry Pi - Wikipedia, la enciclopedia libre">
            <a:extLst>
              <a:ext uri="{FF2B5EF4-FFF2-40B4-BE49-F238E27FC236}">
                <a16:creationId xmlns:a16="http://schemas.microsoft.com/office/drawing/2014/main" id="{51680718-7A0B-4088-9679-0858A1C5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1449" y="562816"/>
            <a:ext cx="3928349" cy="231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rduino UNO R3 - Tectronix">
            <a:extLst>
              <a:ext uri="{FF2B5EF4-FFF2-40B4-BE49-F238E27FC236}">
                <a16:creationId xmlns:a16="http://schemas.microsoft.com/office/drawing/2014/main" id="{DBB0A9A9-FFB3-4E89-A5FF-471C80B85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5853" y="575036"/>
            <a:ext cx="3252652" cy="278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060FAF-ED58-4B9A-9277-0ABE2ABF6EB0}"/>
              </a:ext>
            </a:extLst>
          </p:cNvPr>
          <p:cNvSpPr txBox="1"/>
          <p:nvPr/>
        </p:nvSpPr>
        <p:spPr>
          <a:xfrm>
            <a:off x="1002208" y="310528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ARDUINO UNO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67A241-A56C-415F-B364-A6314460FB4A}"/>
              </a:ext>
            </a:extLst>
          </p:cNvPr>
          <p:cNvSpPr txBox="1"/>
          <p:nvPr/>
        </p:nvSpPr>
        <p:spPr>
          <a:xfrm>
            <a:off x="7245098" y="2818350"/>
            <a:ext cx="149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RASPBERRY PI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A2DC12-D283-425D-9CD1-6341373978D2}"/>
              </a:ext>
            </a:extLst>
          </p:cNvPr>
          <p:cNvSpPr txBox="1"/>
          <p:nvPr/>
        </p:nvSpPr>
        <p:spPr>
          <a:xfrm>
            <a:off x="5878089" y="5992418"/>
            <a:ext cx="224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NVIDIA JETSON NANO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491306C-3F73-463A-9645-DF879FA4B16A}"/>
              </a:ext>
            </a:extLst>
          </p:cNvPr>
          <p:cNvSpPr/>
          <p:nvPr/>
        </p:nvSpPr>
        <p:spPr>
          <a:xfrm>
            <a:off x="3790380" y="2235864"/>
            <a:ext cx="1698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b="1" dirty="0"/>
              <a:t>Un Dispositivo </a:t>
            </a:r>
          </a:p>
          <a:p>
            <a:r>
              <a:rPr lang="es-CL" b="1" dirty="0">
                <a:solidFill>
                  <a:srgbClr val="FF0000"/>
                </a:solidFill>
              </a:rPr>
              <a:t>“Inteligente” … </a:t>
            </a:r>
            <a:endParaRPr lang="es-CL" dirty="0"/>
          </a:p>
        </p:txBody>
      </p:sp>
      <p:pic>
        <p:nvPicPr>
          <p:cNvPr id="18" name="Picture 14" descr="Ubuntu 10.04 LTS Beta 2: ahora, con GNOME 2.30 » MuyLinux">
            <a:extLst>
              <a:ext uri="{FF2B5EF4-FFF2-40B4-BE49-F238E27FC236}">
                <a16:creationId xmlns:a16="http://schemas.microsoft.com/office/drawing/2014/main" id="{BBB50320-0F7C-4FAA-AA8E-450CEACF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5095" y="4450429"/>
            <a:ext cx="1444081" cy="149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B3F8A977-BCC2-43FF-9626-5AEA4BC52EF5}"/>
              </a:ext>
            </a:extLst>
          </p:cNvPr>
          <p:cNvSpPr txBox="1"/>
          <p:nvPr/>
        </p:nvSpPr>
        <p:spPr>
          <a:xfrm>
            <a:off x="1274820" y="6004860"/>
            <a:ext cx="178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Ubuntu Linux</a:t>
            </a:r>
          </a:p>
        </p:txBody>
      </p:sp>
      <p:sp>
        <p:nvSpPr>
          <p:cNvPr id="11" name="30 Rectángulo">
            <a:extLst>
              <a:ext uri="{FF2B5EF4-FFF2-40B4-BE49-F238E27FC236}">
                <a16:creationId xmlns:a16="http://schemas.microsoft.com/office/drawing/2014/main" id="{553EE289-3A7D-4769-9ABD-FCEE44AD1CD6}"/>
              </a:ext>
            </a:extLst>
          </p:cNvPr>
          <p:cNvSpPr/>
          <p:nvPr/>
        </p:nvSpPr>
        <p:spPr>
          <a:xfrm>
            <a:off x="106964" y="149923"/>
            <a:ext cx="180850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CL" b="1" dirty="0"/>
              <a:t>¿ ON THE EDGE 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3794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653</Words>
  <Application>Microsoft Office PowerPoint</Application>
  <PresentationFormat>Presentación en pantalla (4:3)</PresentationFormat>
  <Paragraphs>164</Paragraphs>
  <Slides>22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Open Sans</vt:lpstr>
      <vt:lpstr>Wingdings</vt:lpstr>
      <vt:lpstr>Tema de Office</vt:lpstr>
      <vt:lpstr>Proyectos y Productos de Datos</vt:lpstr>
      <vt:lpstr>Objetivos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Proyectos y Productos de Datos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Proyectos y Productos de Datos</dc:title>
  <dc:creator>Roy Barrera-Richards</dc:creator>
  <cp:lastModifiedBy>Roy Barrera-Richards</cp:lastModifiedBy>
  <cp:revision>14</cp:revision>
  <cp:lastPrinted>2020-09-16T04:41:52Z</cp:lastPrinted>
  <dcterms:created xsi:type="dcterms:W3CDTF">2020-09-15T23:01:05Z</dcterms:created>
  <dcterms:modified xsi:type="dcterms:W3CDTF">2020-09-16T05:08:58Z</dcterms:modified>
</cp:coreProperties>
</file>